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59" r:id="rId19"/>
  </p:sldIdLst>
  <p:sldSz cx="9144000" cy="5143500" type="screen16x9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6197"/>
  </p:normalViewPr>
  <p:slideViewPr>
    <p:cSldViewPr snapToGrid="0" snapToObjects="1">
      <p:cViewPr varScale="1">
        <p:scale>
          <a:sx n="171" d="100"/>
          <a:sy n="171" d="100"/>
        </p:scale>
        <p:origin x="464" y="168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DF0D9D-FF94-6B4B-9AB2-16526E02B8D9}" type="datetimeFigureOut">
              <a:rPr lang="en-US" smtClean="0"/>
              <a:t>9/21/21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6DEB2E-0B6E-4D41-88E7-65F79605AE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0710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factors including fuel composition, enrichment, burnup, fuel temperature, oxygen potential, and neutron spectrum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6DEB2E-0B6E-4D41-88E7-65F79605AED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5516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80A359-2FB3-4847-9D97-3491754AA7F9}" type="datetimeFigureOut">
              <a:rPr lang="en-US"/>
              <a:pPr>
                <a:defRPr/>
              </a:pPr>
              <a:t>9/21/21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E82176-A547-F94B-AC51-D6E9C882CB8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4443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3BC5DAC-1A13-D34F-9418-D6257772B49C}" type="datetimeFigureOut">
              <a:rPr lang="en-US"/>
              <a:pPr>
                <a:defRPr/>
              </a:pPr>
              <a:t>9/21/21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9610A8-B29A-B34A-A0B5-3DF26A2EB85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6962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80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80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4EC0D93-568E-6D41-8E6D-0963A71A503C}" type="datetimeFigureOut">
              <a:rPr lang="en-US"/>
              <a:pPr>
                <a:defRPr/>
              </a:pPr>
              <a:t>9/21/21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2D0221-73D0-6245-9CCD-73A1D8FCB5E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5100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128603A-2399-D64A-8203-C8F297F981E8}" type="datetimeFigureOut">
              <a:rPr lang="en-US"/>
              <a:pPr>
                <a:defRPr/>
              </a:pPr>
              <a:t>9/21/21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F2C605-4958-CF43-AA48-80339EFDB0A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547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035563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CF71F39-3D09-F149-B1A1-DC2A7DB4A435}" type="datetimeFigureOut">
              <a:rPr lang="en-US"/>
              <a:pPr>
                <a:defRPr/>
              </a:pPr>
              <a:t>9/21/21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A6BD0F-ABBC-C14D-BC96-77BE126A748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8860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76377"/>
            <a:ext cx="4038600" cy="311824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76377"/>
            <a:ext cx="4038600" cy="311824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E7E973-E761-9943-801C-DE1E51E28431}" type="datetimeFigureOut">
              <a:rPr lang="en-US"/>
              <a:pPr>
                <a:defRPr/>
              </a:pPr>
              <a:t>9/21/21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35E9FC-F6D5-0349-BBED-EA7D7A9BC4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2655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3" y="650504"/>
            <a:ext cx="8229600" cy="80129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8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ACE534-2B3A-FA4B-B87A-8AC244117610}" type="datetimeFigureOut">
              <a:rPr lang="en-US"/>
              <a:pPr>
                <a:defRPr/>
              </a:pPr>
              <a:t>9/21/21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5B94E0-5E06-6D42-A41D-50D581B4090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3941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CDFFB5-C0BC-DE4D-9A38-E0EE75FC9E15}" type="datetimeFigureOut">
              <a:rPr lang="en-US"/>
              <a:pPr>
                <a:defRPr/>
              </a:pPr>
              <a:t>9/21/21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AB7D4D-4E81-5B40-91F6-CF14C25F862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2860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F42570F-F7E3-1F40-B6F3-59FE945D5A70}" type="datetimeFigureOut">
              <a:rPr lang="en-US"/>
              <a:pPr>
                <a:defRPr/>
              </a:pPr>
              <a:t>9/21/21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5B2FA7-4FDB-5643-811E-7991DEE50B0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307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3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3" y="1076327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71E9B0-C3DF-544F-BB14-A487ECCC7F43}" type="datetimeFigureOut">
              <a:rPr lang="en-US"/>
              <a:pPr>
                <a:defRPr/>
              </a:pPr>
              <a:t>9/21/21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DD8B14-AE1E-054C-8668-93D0F0400A1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4024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C4B1CF-5E0C-5D41-A3E2-D78942339385}" type="datetimeFigureOut">
              <a:rPr lang="en-US"/>
              <a:pPr>
                <a:defRPr/>
              </a:pPr>
              <a:t>9/21/21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EF0004-A563-C64B-9FAD-6198662E1B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909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675085"/>
            <a:ext cx="8229600" cy="8012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Headline Line One</a:t>
            </a:r>
            <a:br>
              <a:rPr lang="en-US" dirty="0"/>
            </a:br>
            <a:r>
              <a:rPr lang="en-US" dirty="0"/>
              <a:t>Headline Line Two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2266950"/>
            <a:ext cx="8229600" cy="23276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C944504B-B211-B34D-97AF-78446C71FCDD}" type="datetimeFigureOut">
              <a:rPr lang="en-US" smtClean="0"/>
              <a:pPr>
                <a:defRPr/>
              </a:pPr>
              <a:t>9/21/21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0EF7D53D-272A-624E-BE3D-99D13E2B419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52194" cy="4572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chemeClr val="tx1"/>
          </a:solidFill>
          <a:latin typeface="Arial"/>
          <a:ea typeface="ＭＳ Ｐゴシック" charset="0"/>
          <a:cs typeface="Arial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Arial"/>
          <a:ea typeface="ＭＳ Ｐゴシック" charset="0"/>
          <a:cs typeface="Arial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400" kern="1200">
          <a:solidFill>
            <a:schemeClr val="tx1"/>
          </a:solidFill>
          <a:latin typeface="Arial"/>
          <a:ea typeface="ＭＳ Ｐゴシック" charset="0"/>
          <a:cs typeface="Arial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000" kern="1200">
          <a:solidFill>
            <a:schemeClr val="tx1"/>
          </a:solidFill>
          <a:latin typeface="Arial"/>
          <a:ea typeface="ＭＳ Ｐゴシック" charset="0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Arial" charset="0"/>
              </a:rPr>
              <a:t>The Role and Effect of Sliver on SiC in TRISO Particles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rtlCol="0">
            <a:normAutofit lnSpcReduction="10000"/>
          </a:bodyPr>
          <a:lstStyle/>
          <a:p>
            <a:pPr fontAlgn="auto">
              <a:spcAft>
                <a:spcPts val="0"/>
              </a:spcAft>
              <a:buFont typeface="Arial"/>
              <a:buNone/>
              <a:defRPr/>
            </a:pPr>
            <a:r>
              <a:rPr lang="en-US" dirty="0">
                <a:ea typeface="+mn-ea"/>
              </a:rPr>
              <a:t>Mahmoud Hawary</a:t>
            </a:r>
          </a:p>
          <a:p>
            <a:pPr fontAlgn="auto">
              <a:spcAft>
                <a:spcPts val="0"/>
              </a:spcAft>
              <a:buFont typeface="Arial"/>
              <a:buNone/>
              <a:defRPr/>
            </a:pPr>
            <a:endParaRPr lang="en-US" dirty="0">
              <a:ea typeface="+mn-ea"/>
            </a:endParaRPr>
          </a:p>
          <a:p>
            <a:pPr fontAlgn="auto">
              <a:spcAft>
                <a:spcPts val="0"/>
              </a:spcAft>
              <a:buFont typeface="Arial"/>
              <a:buNone/>
              <a:defRPr/>
            </a:pPr>
            <a:r>
              <a:rPr lang="en-US" dirty="0">
                <a:ea typeface="+mn-ea"/>
              </a:rPr>
              <a:t>NE 795 – Fall 2021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63E904-0356-994E-8F6A-CE0E30E346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62791"/>
            <a:ext cx="8229600" cy="801290"/>
          </a:xfrm>
        </p:spPr>
        <p:txBody>
          <a:bodyPr/>
          <a:lstStyle/>
          <a:p>
            <a:r>
              <a:rPr lang="en-US" dirty="0"/>
              <a:t>Computational Studies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789A36-DF15-5843-95DB-9D5A0A4B80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64081"/>
            <a:ext cx="8229600" cy="3230541"/>
          </a:xfrm>
        </p:spPr>
        <p:txBody>
          <a:bodyPr/>
          <a:lstStyle/>
          <a:p>
            <a:r>
              <a:rPr lang="en-US" sz="1600" dirty="0"/>
              <a:t>The kinetics of the Ag/SiC system have been modeled by </a:t>
            </a:r>
            <a:r>
              <a:rPr lang="en-US" sz="1600" dirty="0">
                <a:solidFill>
                  <a:srgbClr val="FF0000"/>
                </a:solidFill>
              </a:rPr>
              <a:t>ab initio </a:t>
            </a:r>
            <a:r>
              <a:rPr lang="en-US" sz="1600" dirty="0"/>
              <a:t>and </a:t>
            </a:r>
            <a:r>
              <a:rPr lang="en-US" sz="1600" dirty="0">
                <a:solidFill>
                  <a:srgbClr val="FF0000"/>
                </a:solidFill>
              </a:rPr>
              <a:t>molecular dynamics</a:t>
            </a:r>
            <a:r>
              <a:rPr lang="en-US" sz="1600" dirty="0"/>
              <a:t> (MD) by the Computational Materials Group at UW-Madison.</a:t>
            </a:r>
          </a:p>
          <a:p>
            <a:r>
              <a:rPr lang="en-US" sz="1600" dirty="0"/>
              <a:t>Both </a:t>
            </a:r>
            <a:r>
              <a:rPr lang="en-US" sz="1600" dirty="0">
                <a:solidFill>
                  <a:srgbClr val="FF0000"/>
                </a:solidFill>
              </a:rPr>
              <a:t>lattice and GB diffusion </a:t>
            </a:r>
            <a:r>
              <a:rPr lang="en-US" sz="1600" dirty="0"/>
              <a:t>pathways were considered in the efforts to understand the role of microstructure on release.</a:t>
            </a:r>
          </a:p>
          <a:p>
            <a:r>
              <a:rPr lang="en-US" sz="1600" dirty="0"/>
              <a:t>The efforts focused on understanding the formation and migration energies, </a:t>
            </a:r>
            <a:r>
              <a:rPr lang="en-US" sz="1600" dirty="0" err="1">
                <a:solidFill>
                  <a:srgbClr val="FF0000"/>
                </a:solidFill>
              </a:rPr>
              <a:t>E</a:t>
            </a:r>
            <a:r>
              <a:rPr lang="en-US" sz="1600" baseline="-25000" dirty="0" err="1">
                <a:solidFill>
                  <a:srgbClr val="FF0000"/>
                </a:solidFill>
              </a:rPr>
              <a:t>f</a:t>
            </a:r>
            <a:r>
              <a:rPr lang="en-US" sz="1600" dirty="0">
                <a:solidFill>
                  <a:srgbClr val="FF0000"/>
                </a:solidFill>
              </a:rPr>
              <a:t> and </a:t>
            </a:r>
            <a:r>
              <a:rPr lang="en-US" sz="1600" dirty="0" err="1">
                <a:solidFill>
                  <a:srgbClr val="FF0000"/>
                </a:solidFill>
              </a:rPr>
              <a:t>E</a:t>
            </a:r>
            <a:r>
              <a:rPr lang="en-US" sz="1600" baseline="-25000" dirty="0" err="1">
                <a:solidFill>
                  <a:srgbClr val="FF0000"/>
                </a:solidFill>
              </a:rPr>
              <a:t>m</a:t>
            </a:r>
            <a:r>
              <a:rPr lang="en-US" sz="1600" dirty="0"/>
              <a:t>, for individual defects and complex defect structures which participate in Ag transport.</a:t>
            </a:r>
          </a:p>
          <a:p>
            <a:r>
              <a:rPr lang="en-US" sz="1600" dirty="0"/>
              <a:t>They aimed to understand </a:t>
            </a:r>
            <a:r>
              <a:rPr lang="en-US" sz="1600" dirty="0">
                <a:solidFill>
                  <a:srgbClr val="FF0000"/>
                </a:solidFill>
              </a:rPr>
              <a:t>which diffusion mechanisms are active </a:t>
            </a:r>
            <a:r>
              <a:rPr lang="en-US" sz="1600" dirty="0"/>
              <a:t>and contribute to impurity diffusion in polycrystalline SiC.</a:t>
            </a:r>
          </a:p>
          <a:p>
            <a:r>
              <a:rPr lang="en-US" sz="1600" dirty="0"/>
              <a:t>This study </a:t>
            </a:r>
            <a:r>
              <a:rPr lang="en-US" sz="1600" dirty="0">
                <a:solidFill>
                  <a:srgbClr val="FF0000"/>
                </a:solidFill>
              </a:rPr>
              <a:t>confirmed</a:t>
            </a:r>
            <a:r>
              <a:rPr lang="en-US" sz="1600" dirty="0"/>
              <a:t> that the equilibrium </a:t>
            </a:r>
            <a:r>
              <a:rPr lang="en-US" sz="1600" dirty="0">
                <a:solidFill>
                  <a:srgbClr val="FF0000"/>
                </a:solidFill>
              </a:rPr>
              <a:t>lattice diffusion is unlikely to contribute to Ag release</a:t>
            </a:r>
            <a:r>
              <a:rPr lang="en-US" sz="1600" dirty="0"/>
              <a:t> as the </a:t>
            </a:r>
            <a:r>
              <a:rPr lang="en-US" sz="1600" dirty="0">
                <a:solidFill>
                  <a:srgbClr val="FF0000"/>
                </a:solidFill>
              </a:rPr>
              <a:t>solubilities</a:t>
            </a:r>
            <a:r>
              <a:rPr lang="en-US" sz="1600" dirty="0"/>
              <a:t> calculated from the formation energies are </a:t>
            </a:r>
            <a:r>
              <a:rPr lang="en-US" sz="1600" dirty="0">
                <a:solidFill>
                  <a:srgbClr val="FF0000"/>
                </a:solidFill>
              </a:rPr>
              <a:t>too low </a:t>
            </a:r>
            <a:r>
              <a:rPr lang="en-US" sz="1600" dirty="0"/>
              <a:t>to contribute to significant atomic transport → </a:t>
            </a:r>
            <a:r>
              <a:rPr lang="en-US" sz="1600" dirty="0">
                <a:solidFill>
                  <a:srgbClr val="FF0000"/>
                </a:solidFill>
              </a:rPr>
              <a:t>agree</a:t>
            </a:r>
            <a:r>
              <a:rPr lang="en-US" sz="1600" dirty="0"/>
              <a:t> with the </a:t>
            </a:r>
            <a:r>
              <a:rPr lang="en-US" sz="1600" dirty="0">
                <a:solidFill>
                  <a:srgbClr val="FF0000"/>
                </a:solidFill>
              </a:rPr>
              <a:t>experimental</a:t>
            </a:r>
            <a:r>
              <a:rPr lang="en-US" sz="1600" dirty="0"/>
              <a:t> studies.</a:t>
            </a:r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85161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B4A0A3-E3CC-5E4D-821A-8FB06C3A3C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86854"/>
            <a:ext cx="8229600" cy="801290"/>
          </a:xfrm>
        </p:spPr>
        <p:txBody>
          <a:bodyPr/>
          <a:lstStyle/>
          <a:p>
            <a:r>
              <a:rPr lang="en-US" dirty="0"/>
              <a:t>Studies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DCEF03-A436-7A4C-8C35-166CCBF18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88144"/>
            <a:ext cx="8229600" cy="2445919"/>
          </a:xfrm>
        </p:spPr>
        <p:txBody>
          <a:bodyPr/>
          <a:lstStyle/>
          <a:p>
            <a:r>
              <a:rPr lang="en-US" sz="1600" dirty="0"/>
              <a:t>Limited </a:t>
            </a:r>
            <a:r>
              <a:rPr lang="en-US" sz="1600" dirty="0">
                <a:solidFill>
                  <a:srgbClr val="FF0000"/>
                </a:solidFill>
              </a:rPr>
              <a:t>experimental</a:t>
            </a:r>
            <a:r>
              <a:rPr lang="en-US" sz="1600" dirty="0"/>
              <a:t> evidence for impurity </a:t>
            </a:r>
            <a:r>
              <a:rPr lang="en-US" sz="1600" dirty="0">
                <a:solidFill>
                  <a:srgbClr val="FF0000"/>
                </a:solidFill>
              </a:rPr>
              <a:t>GB diffusion </a:t>
            </a:r>
            <a:r>
              <a:rPr lang="en-US" sz="1600" dirty="0"/>
              <a:t>serving as fast diffusion pathways in SiC.</a:t>
            </a:r>
          </a:p>
          <a:p>
            <a:r>
              <a:rPr lang="en-US" sz="1600" dirty="0">
                <a:solidFill>
                  <a:srgbClr val="FF0000"/>
                </a:solidFill>
              </a:rPr>
              <a:t>Self-diffusion of C</a:t>
            </a:r>
            <a:r>
              <a:rPr lang="en-US" sz="1600" dirty="0"/>
              <a:t> in polycrystalline SiC has shown </a:t>
            </a:r>
            <a:r>
              <a:rPr lang="en-US" sz="1600" dirty="0">
                <a:solidFill>
                  <a:srgbClr val="FF0000"/>
                </a:solidFill>
              </a:rPr>
              <a:t>GB fast diffusion </a:t>
            </a:r>
            <a:r>
              <a:rPr lang="en-US" sz="1600" dirty="0"/>
              <a:t>to be an active phenomena.</a:t>
            </a:r>
          </a:p>
          <a:p>
            <a:pPr lvl="1"/>
            <a:r>
              <a:rPr lang="en-US" sz="1600" dirty="0"/>
              <a:t>C self-diffusion determined </a:t>
            </a:r>
            <a:r>
              <a:rPr lang="en-US" sz="1600" dirty="0">
                <a:solidFill>
                  <a:srgbClr val="FF0000"/>
                </a:solidFill>
              </a:rPr>
              <a:t>D</a:t>
            </a:r>
            <a:r>
              <a:rPr lang="en-US" sz="1600" baseline="-25000" dirty="0">
                <a:solidFill>
                  <a:srgbClr val="FF0000"/>
                </a:solidFill>
              </a:rPr>
              <a:t>b</a:t>
            </a:r>
            <a:r>
              <a:rPr lang="en-US" sz="1600" dirty="0"/>
              <a:t> to be approximately </a:t>
            </a:r>
            <a:r>
              <a:rPr lang="en-US" sz="1600" dirty="0">
                <a:solidFill>
                  <a:srgbClr val="FF0000"/>
                </a:solidFill>
              </a:rPr>
              <a:t>10</a:t>
            </a:r>
            <a:r>
              <a:rPr lang="en-US" sz="1600" baseline="30000" dirty="0">
                <a:solidFill>
                  <a:srgbClr val="FF0000"/>
                </a:solidFill>
              </a:rPr>
              <a:t>5</a:t>
            </a:r>
            <a:r>
              <a:rPr lang="en-US" sz="1600" dirty="0">
                <a:solidFill>
                  <a:srgbClr val="FF0000"/>
                </a:solidFill>
              </a:rPr>
              <a:t>-10</a:t>
            </a:r>
            <a:r>
              <a:rPr lang="en-US" sz="1600" baseline="30000" dirty="0">
                <a:solidFill>
                  <a:srgbClr val="FF0000"/>
                </a:solidFill>
              </a:rPr>
              <a:t>6</a:t>
            </a:r>
            <a:r>
              <a:rPr lang="en-US" sz="1600" dirty="0">
                <a:solidFill>
                  <a:srgbClr val="FF0000"/>
                </a:solidFill>
              </a:rPr>
              <a:t> times faster than D</a:t>
            </a:r>
            <a:r>
              <a:rPr lang="en-US" sz="1600" baseline="-25000" dirty="0">
                <a:solidFill>
                  <a:srgbClr val="FF0000"/>
                </a:solidFill>
              </a:rPr>
              <a:t>l</a:t>
            </a:r>
            <a:r>
              <a:rPr lang="en-US" sz="1600" dirty="0"/>
              <a:t>.</a:t>
            </a:r>
          </a:p>
          <a:p>
            <a:r>
              <a:rPr lang="en-US" sz="1600" dirty="0"/>
              <a:t>The </a:t>
            </a:r>
            <a:r>
              <a:rPr lang="en-US" sz="1600" dirty="0">
                <a:solidFill>
                  <a:srgbClr val="FF0000"/>
                </a:solidFill>
              </a:rPr>
              <a:t>ab initio and MD </a:t>
            </a:r>
            <a:r>
              <a:rPr lang="en-US" sz="1600" dirty="0"/>
              <a:t>simulation studies conclude that the energetics for </a:t>
            </a:r>
            <a:r>
              <a:rPr lang="en-US" sz="1600" dirty="0">
                <a:solidFill>
                  <a:srgbClr val="FF0000"/>
                </a:solidFill>
              </a:rPr>
              <a:t>GB diffusion are favorable</a:t>
            </a:r>
            <a:r>
              <a:rPr lang="en-US" sz="1600" dirty="0"/>
              <a:t> over lattice diffusion, implying GB diffusion serves as a fast diffusion pathway.</a:t>
            </a:r>
          </a:p>
        </p:txBody>
      </p:sp>
    </p:spTree>
    <p:extLst>
      <p:ext uri="{BB962C8B-B14F-4D97-AF65-F5344CB8AC3E}">
        <p14:creationId xmlns:p14="http://schemas.microsoft.com/office/powerpoint/2010/main" val="2516961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D5CD59-10C5-194F-892E-92EA8E8FC8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46749"/>
            <a:ext cx="8229600" cy="801290"/>
          </a:xfrm>
        </p:spPr>
        <p:txBody>
          <a:bodyPr/>
          <a:lstStyle/>
          <a:p>
            <a:r>
              <a:rPr lang="en-US" dirty="0"/>
              <a:t>US Vs. German Fuel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9FB9982-4098-144D-916C-C8C8A0910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253" y="1348039"/>
            <a:ext cx="4836694" cy="3190435"/>
          </a:xfrm>
        </p:spPr>
        <p:txBody>
          <a:bodyPr/>
          <a:lstStyle/>
          <a:p>
            <a:r>
              <a:rPr lang="en-US" sz="1600" dirty="0"/>
              <a:t>Generally, the behavior of the </a:t>
            </a:r>
            <a:r>
              <a:rPr lang="en-US" sz="1600" dirty="0">
                <a:solidFill>
                  <a:srgbClr val="FF0000"/>
                </a:solidFill>
              </a:rPr>
              <a:t>FPs release </a:t>
            </a:r>
            <a:r>
              <a:rPr lang="en-US" sz="1600" dirty="0"/>
              <a:t>is a complex </a:t>
            </a:r>
            <a:r>
              <a:rPr lang="en-US" sz="1600" dirty="0">
                <a:solidFill>
                  <a:srgbClr val="FF0000"/>
                </a:solidFill>
              </a:rPr>
              <a:t>function</a:t>
            </a:r>
            <a:r>
              <a:rPr lang="en-US" sz="1600" dirty="0"/>
              <a:t> of </a:t>
            </a:r>
            <a:r>
              <a:rPr lang="en-US" sz="1600" dirty="0">
                <a:solidFill>
                  <a:srgbClr val="FF0000"/>
                </a:solidFill>
              </a:rPr>
              <a:t>time</a:t>
            </a:r>
            <a:r>
              <a:rPr lang="en-US" sz="1600" dirty="0"/>
              <a:t> and </a:t>
            </a:r>
            <a:r>
              <a:rPr lang="en-US" sz="1600" dirty="0">
                <a:solidFill>
                  <a:srgbClr val="FF0000"/>
                </a:solidFill>
              </a:rPr>
              <a:t>temperature</a:t>
            </a:r>
            <a:r>
              <a:rPr lang="en-US" sz="1600" dirty="0"/>
              <a:t>.</a:t>
            </a:r>
          </a:p>
          <a:p>
            <a:r>
              <a:rPr lang="en-US" sz="1600" dirty="0"/>
              <a:t>As </a:t>
            </a:r>
            <a:r>
              <a:rPr lang="en-US" sz="1600" dirty="0">
                <a:solidFill>
                  <a:srgbClr val="FF0000"/>
                </a:solidFill>
              </a:rPr>
              <a:t>power increases</a:t>
            </a:r>
            <a:r>
              <a:rPr lang="en-US" sz="1600" dirty="0"/>
              <a:t>, the fractional </a:t>
            </a:r>
            <a:r>
              <a:rPr lang="en-US" sz="1600" dirty="0">
                <a:solidFill>
                  <a:srgbClr val="FF0000"/>
                </a:solidFill>
              </a:rPr>
              <a:t>release decrease</a:t>
            </a:r>
            <a:r>
              <a:rPr lang="en-US" sz="1600" dirty="0"/>
              <a:t> due to </a:t>
            </a:r>
            <a:r>
              <a:rPr lang="en-US" sz="1600" dirty="0">
                <a:solidFill>
                  <a:srgbClr val="FF0000"/>
                </a:solidFill>
              </a:rPr>
              <a:t>less time </a:t>
            </a:r>
            <a:r>
              <a:rPr lang="en-US" sz="1600" dirty="0"/>
              <a:t>available for diffusion.</a:t>
            </a:r>
          </a:p>
          <a:p>
            <a:r>
              <a:rPr lang="en-US" sz="1600" dirty="0"/>
              <a:t>This behavior continues until the </a:t>
            </a:r>
            <a:r>
              <a:rPr lang="en-US" sz="1600" dirty="0">
                <a:solidFill>
                  <a:srgbClr val="FF0000"/>
                </a:solidFill>
              </a:rPr>
              <a:t>diffusion rate increases</a:t>
            </a:r>
            <a:r>
              <a:rPr lang="en-US" sz="1600" dirty="0"/>
              <a:t> sufficiently.</a:t>
            </a:r>
          </a:p>
          <a:p>
            <a:r>
              <a:rPr lang="en-US" sz="1600" dirty="0"/>
              <a:t>This increase is due </a:t>
            </a:r>
            <a:r>
              <a:rPr lang="en-US" sz="1600" dirty="0">
                <a:solidFill>
                  <a:srgbClr val="FF0000"/>
                </a:solidFill>
              </a:rPr>
              <a:t>to increasing temperature</a:t>
            </a:r>
            <a:r>
              <a:rPr lang="en-US" sz="1600" dirty="0"/>
              <a:t>.</a:t>
            </a:r>
          </a:p>
          <a:p>
            <a:r>
              <a:rPr lang="en-US" sz="1600" dirty="0"/>
              <a:t>The increase due to increasing temperature will </a:t>
            </a:r>
            <a:r>
              <a:rPr lang="en-US" sz="1600" dirty="0">
                <a:solidFill>
                  <a:srgbClr val="FF0000"/>
                </a:solidFill>
              </a:rPr>
              <a:t>dominate</a:t>
            </a:r>
            <a:r>
              <a:rPr lang="en-US" sz="1600" dirty="0"/>
              <a:t> </a:t>
            </a:r>
            <a:r>
              <a:rPr lang="en-US" sz="1600" dirty="0">
                <a:solidFill>
                  <a:srgbClr val="FF0000"/>
                </a:solidFill>
              </a:rPr>
              <a:t>over</a:t>
            </a:r>
            <a:r>
              <a:rPr lang="en-US" sz="1600" dirty="0"/>
              <a:t> the </a:t>
            </a:r>
            <a:r>
              <a:rPr lang="en-US" sz="1600" dirty="0">
                <a:solidFill>
                  <a:srgbClr val="FF0000"/>
                </a:solidFill>
              </a:rPr>
              <a:t>irradiation</a:t>
            </a:r>
            <a:r>
              <a:rPr lang="en-US" sz="1600" dirty="0"/>
              <a:t> </a:t>
            </a:r>
            <a:r>
              <a:rPr lang="en-US" sz="1600" dirty="0">
                <a:solidFill>
                  <a:srgbClr val="FF0000"/>
                </a:solidFill>
              </a:rPr>
              <a:t>time</a:t>
            </a:r>
            <a:r>
              <a:rPr lang="en-US" sz="1600" dirty="0"/>
              <a:t> and </a:t>
            </a:r>
            <a:r>
              <a:rPr lang="en-US" sz="1600" dirty="0">
                <a:solidFill>
                  <a:srgbClr val="FF0000"/>
                </a:solidFill>
              </a:rPr>
              <a:t>release</a:t>
            </a:r>
            <a:r>
              <a:rPr lang="en-US" sz="1600" dirty="0"/>
              <a:t> will start to </a:t>
            </a:r>
            <a:r>
              <a:rPr lang="en-US" sz="1600" dirty="0">
                <a:solidFill>
                  <a:srgbClr val="FF0000"/>
                </a:solidFill>
              </a:rPr>
              <a:t>increase</a:t>
            </a:r>
            <a:r>
              <a:rPr lang="en-US" sz="1600" dirty="0"/>
              <a:t> with power.</a:t>
            </a:r>
          </a:p>
        </p:txBody>
      </p:sp>
      <p:pic>
        <p:nvPicPr>
          <p:cNvPr id="12" name="Picture 11" descr="Chart, line chart&#10;&#10;Description automatically generated">
            <a:extLst>
              <a:ext uri="{FF2B5EF4-FFF2-40B4-BE49-F238E27FC236}">
                <a16:creationId xmlns:a16="http://schemas.microsoft.com/office/drawing/2014/main" id="{A8FE76AB-7270-1140-B730-7AA8915692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1178" y="1416279"/>
            <a:ext cx="3856829" cy="3122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30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71B23-BB7C-FD47-81FD-1AF8F6BF49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 Vs. German Fuel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29A3D7-CEB6-3346-B9C1-01D41518B5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339" y="1476375"/>
            <a:ext cx="5001810" cy="3456572"/>
          </a:xfrm>
        </p:spPr>
        <p:txBody>
          <a:bodyPr/>
          <a:lstStyle/>
          <a:p>
            <a: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</a:pPr>
            <a:r>
              <a:rPr lang="en-US" sz="1600" dirty="0"/>
              <a:t>Experimental studies suggest that </a:t>
            </a:r>
            <a:r>
              <a:rPr lang="en-US" sz="1600" dirty="0">
                <a:solidFill>
                  <a:srgbClr val="FF0000"/>
                </a:solidFill>
              </a:rPr>
              <a:t>Ag release </a:t>
            </a:r>
            <a:r>
              <a:rPr lang="en-US" sz="1600" dirty="0"/>
              <a:t>is a function of the </a:t>
            </a:r>
            <a:r>
              <a:rPr lang="en-US" sz="1600" dirty="0">
                <a:solidFill>
                  <a:srgbClr val="FF0000"/>
                </a:solidFill>
              </a:rPr>
              <a:t>microstructure</a:t>
            </a:r>
            <a:r>
              <a:rPr lang="en-US" sz="1600" dirty="0"/>
              <a:t> of the SiC.</a:t>
            </a:r>
          </a:p>
          <a:p>
            <a:r>
              <a:rPr lang="en-US" sz="1600" dirty="0"/>
              <a:t>The </a:t>
            </a:r>
            <a:r>
              <a:rPr lang="en-US" sz="1600" dirty="0">
                <a:solidFill>
                  <a:srgbClr val="FF0000"/>
                </a:solidFill>
              </a:rPr>
              <a:t>German</a:t>
            </a:r>
            <a:r>
              <a:rPr lang="en-US" sz="1600" dirty="0"/>
              <a:t> process results in </a:t>
            </a:r>
            <a:r>
              <a:rPr lang="en-US" sz="1600" dirty="0">
                <a:solidFill>
                  <a:srgbClr val="FF0000"/>
                </a:solidFill>
              </a:rPr>
              <a:t>small</a:t>
            </a:r>
            <a:r>
              <a:rPr lang="en-US" sz="1600" dirty="0"/>
              <a:t> </a:t>
            </a:r>
            <a:r>
              <a:rPr lang="en-US" sz="1600" dirty="0">
                <a:solidFill>
                  <a:srgbClr val="FF0000"/>
                </a:solidFill>
              </a:rPr>
              <a:t>equiaxed</a:t>
            </a:r>
            <a:r>
              <a:rPr lang="en-US" sz="1600" dirty="0"/>
              <a:t> grains whereas the </a:t>
            </a:r>
            <a:r>
              <a:rPr lang="en-US" sz="1600" dirty="0">
                <a:solidFill>
                  <a:srgbClr val="FF0000"/>
                </a:solidFill>
              </a:rPr>
              <a:t>US</a:t>
            </a:r>
            <a:r>
              <a:rPr lang="en-US" sz="1600" dirty="0"/>
              <a:t> process produces </a:t>
            </a:r>
            <a:r>
              <a:rPr lang="en-US" sz="1600" dirty="0">
                <a:solidFill>
                  <a:srgbClr val="FF0000"/>
                </a:solidFill>
              </a:rPr>
              <a:t>larger</a:t>
            </a:r>
            <a:r>
              <a:rPr lang="en-US" sz="1600" dirty="0"/>
              <a:t> </a:t>
            </a:r>
            <a:r>
              <a:rPr lang="en-US" sz="1600" dirty="0">
                <a:solidFill>
                  <a:srgbClr val="FF0000"/>
                </a:solidFill>
              </a:rPr>
              <a:t>columnar</a:t>
            </a:r>
            <a:r>
              <a:rPr lang="en-US" sz="1600" dirty="0"/>
              <a:t> thru-wall grained SiC.</a:t>
            </a:r>
          </a:p>
          <a:p>
            <a:r>
              <a:rPr lang="en-US" sz="1600" dirty="0"/>
              <a:t>This </a:t>
            </a:r>
            <a:r>
              <a:rPr lang="en-US" sz="1600" dirty="0">
                <a:solidFill>
                  <a:srgbClr val="FF0000"/>
                </a:solidFill>
              </a:rPr>
              <a:t>difference</a:t>
            </a:r>
            <a:r>
              <a:rPr lang="en-US" sz="1600" dirty="0"/>
              <a:t> </a:t>
            </a:r>
            <a:r>
              <a:rPr lang="en-US" sz="1600" dirty="0">
                <a:solidFill>
                  <a:srgbClr val="FF0000"/>
                </a:solidFill>
              </a:rPr>
              <a:t>in</a:t>
            </a:r>
            <a:r>
              <a:rPr lang="en-US" sz="1600" dirty="0"/>
              <a:t> </a:t>
            </a:r>
            <a:r>
              <a:rPr lang="en-US" sz="1600" dirty="0">
                <a:solidFill>
                  <a:srgbClr val="FF0000"/>
                </a:solidFill>
              </a:rPr>
              <a:t>microstructure</a:t>
            </a:r>
            <a:r>
              <a:rPr lang="en-US" sz="1600" dirty="0"/>
              <a:t> is believed to be primarily a </a:t>
            </a:r>
            <a:r>
              <a:rPr lang="en-US" sz="1600" dirty="0">
                <a:solidFill>
                  <a:srgbClr val="FF0000"/>
                </a:solidFill>
              </a:rPr>
              <a:t>function</a:t>
            </a:r>
            <a:r>
              <a:rPr lang="en-US" sz="1600" dirty="0"/>
              <a:t> </a:t>
            </a:r>
            <a:r>
              <a:rPr lang="en-US" sz="1600" dirty="0">
                <a:solidFill>
                  <a:srgbClr val="FF0000"/>
                </a:solidFill>
              </a:rPr>
              <a:t>of</a:t>
            </a:r>
            <a:r>
              <a:rPr lang="en-US" sz="1600" dirty="0"/>
              <a:t> </a:t>
            </a:r>
            <a:r>
              <a:rPr lang="en-US" sz="1600" dirty="0">
                <a:solidFill>
                  <a:srgbClr val="FF0000"/>
                </a:solidFill>
              </a:rPr>
              <a:t>temperature</a:t>
            </a:r>
            <a:r>
              <a:rPr lang="en-US" sz="1600" dirty="0"/>
              <a:t> used during the SiC coating phase in the coaters. US use higher temperature.</a:t>
            </a:r>
          </a:p>
          <a:p>
            <a:r>
              <a:rPr lang="en-US" sz="1600" dirty="0"/>
              <a:t>The higher </a:t>
            </a:r>
            <a:r>
              <a:rPr lang="en-US" sz="1600" dirty="0">
                <a:solidFill>
                  <a:srgbClr val="FF0000"/>
                </a:solidFill>
              </a:rPr>
              <a:t>tortuosity</a:t>
            </a:r>
            <a:r>
              <a:rPr lang="en-US" sz="1600" dirty="0"/>
              <a:t> in the </a:t>
            </a:r>
            <a:r>
              <a:rPr lang="en-US" sz="1600" dirty="0">
                <a:solidFill>
                  <a:srgbClr val="FF0000"/>
                </a:solidFill>
              </a:rPr>
              <a:t>German</a:t>
            </a:r>
            <a:r>
              <a:rPr lang="en-US" sz="1600" dirty="0"/>
              <a:t> </a:t>
            </a:r>
            <a:r>
              <a:rPr lang="en-US" sz="1600" dirty="0">
                <a:solidFill>
                  <a:srgbClr val="FF0000"/>
                </a:solidFill>
              </a:rPr>
              <a:t>SiC</a:t>
            </a:r>
            <a:r>
              <a:rPr lang="en-US" sz="1600" dirty="0"/>
              <a:t> allows for </a:t>
            </a:r>
            <a:r>
              <a:rPr lang="en-US" sz="1600" dirty="0">
                <a:solidFill>
                  <a:srgbClr val="FF0000"/>
                </a:solidFill>
              </a:rPr>
              <a:t>retaining</a:t>
            </a:r>
            <a:r>
              <a:rPr lang="en-US" sz="1600" dirty="0"/>
              <a:t> </a:t>
            </a:r>
            <a:r>
              <a:rPr lang="en-US" sz="1600" dirty="0">
                <a:solidFill>
                  <a:srgbClr val="FF0000"/>
                </a:solidFill>
              </a:rPr>
              <a:t>metallic</a:t>
            </a:r>
            <a:r>
              <a:rPr lang="en-US" sz="1600" dirty="0"/>
              <a:t> </a:t>
            </a:r>
            <a:r>
              <a:rPr lang="en-US" sz="1600" dirty="0">
                <a:solidFill>
                  <a:srgbClr val="FF0000"/>
                </a:solidFill>
              </a:rPr>
              <a:t>FPs</a:t>
            </a:r>
            <a:r>
              <a:rPr lang="en-US" sz="1600" dirty="0"/>
              <a:t> better than the </a:t>
            </a:r>
            <a:r>
              <a:rPr lang="en-US" sz="1600" dirty="0">
                <a:solidFill>
                  <a:srgbClr val="FF0000"/>
                </a:solidFill>
              </a:rPr>
              <a:t>thru-wall</a:t>
            </a:r>
            <a:r>
              <a:rPr lang="en-US" sz="1600" dirty="0"/>
              <a:t> </a:t>
            </a:r>
            <a:r>
              <a:rPr lang="en-US" sz="1600" dirty="0">
                <a:solidFill>
                  <a:srgbClr val="FF0000"/>
                </a:solidFill>
              </a:rPr>
              <a:t>columnar</a:t>
            </a:r>
            <a:r>
              <a:rPr lang="en-US" sz="1600" dirty="0"/>
              <a:t> US SiC which has more </a:t>
            </a:r>
            <a:r>
              <a:rPr lang="en-US" sz="1600" dirty="0">
                <a:solidFill>
                  <a:srgbClr val="FF0000"/>
                </a:solidFill>
              </a:rPr>
              <a:t>direct</a:t>
            </a:r>
            <a:r>
              <a:rPr lang="en-US" sz="1600" dirty="0"/>
              <a:t> </a:t>
            </a:r>
            <a:r>
              <a:rPr lang="en-US" sz="1600" dirty="0">
                <a:solidFill>
                  <a:srgbClr val="FF0000"/>
                </a:solidFill>
              </a:rPr>
              <a:t>GB</a:t>
            </a:r>
            <a:r>
              <a:rPr lang="en-US" sz="1600" dirty="0"/>
              <a:t> </a:t>
            </a:r>
            <a:r>
              <a:rPr lang="en-US" sz="1600" dirty="0">
                <a:solidFill>
                  <a:srgbClr val="FF0000"/>
                </a:solidFill>
              </a:rPr>
              <a:t>pathways</a:t>
            </a:r>
            <a:r>
              <a:rPr lang="en-US" sz="1600" dirty="0"/>
              <a:t> through the layer.</a:t>
            </a:r>
          </a:p>
          <a:p>
            <a:endParaRPr lang="en-US" sz="1600" dirty="0"/>
          </a:p>
          <a:p>
            <a: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</a:pPr>
            <a:endParaRPr lang="en-US" sz="160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4695CA4-D444-764D-B7C1-5970F2576FB5}"/>
              </a:ext>
            </a:extLst>
          </p:cNvPr>
          <p:cNvGrpSpPr/>
          <p:nvPr/>
        </p:nvGrpSpPr>
        <p:grpSpPr>
          <a:xfrm>
            <a:off x="5267927" y="1901789"/>
            <a:ext cx="3664852" cy="2550074"/>
            <a:chOff x="5267927" y="1428550"/>
            <a:chExt cx="3664852" cy="2550074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87BB392-5AF0-3644-8D59-3192AC18392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67927" y="1428550"/>
              <a:ext cx="3664852" cy="2180587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7B47EAD-DB5B-744F-AFFF-8E2E05DCEB35}"/>
                </a:ext>
              </a:extLst>
            </p:cNvPr>
            <p:cNvSpPr txBox="1"/>
            <p:nvPr/>
          </p:nvSpPr>
          <p:spPr>
            <a:xfrm>
              <a:off x="5692546" y="3609292"/>
              <a:ext cx="9428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German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7A37C86-3856-D345-915E-F574CC85E937}"/>
                </a:ext>
              </a:extLst>
            </p:cNvPr>
            <p:cNvSpPr txBox="1"/>
            <p:nvPr/>
          </p:nvSpPr>
          <p:spPr>
            <a:xfrm>
              <a:off x="7932442" y="3609292"/>
              <a:ext cx="437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US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70918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7520F-1A4C-0E4D-9209-4F633ACC1F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06644"/>
            <a:ext cx="8229600" cy="801290"/>
          </a:xfrm>
        </p:spPr>
        <p:txBody>
          <a:bodyPr/>
          <a:lstStyle/>
          <a:p>
            <a:r>
              <a:rPr lang="en-US" dirty="0"/>
              <a:t>US Vs. German Fuel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0A237A-2730-F348-A340-C7BE9E2013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307934"/>
            <a:ext cx="4531895" cy="3213213"/>
          </a:xfrm>
        </p:spPr>
        <p:txBody>
          <a:bodyPr/>
          <a:lstStyle/>
          <a:p>
            <a:r>
              <a:rPr lang="en-US" sz="1600" dirty="0"/>
              <a:t>The effect of the microstructure on the Ag release has been studied through </a:t>
            </a:r>
            <a:r>
              <a:rPr lang="en-US" sz="1600" dirty="0">
                <a:solidFill>
                  <a:srgbClr val="FF0000"/>
                </a:solidFill>
              </a:rPr>
              <a:t>two</a:t>
            </a:r>
            <a:r>
              <a:rPr lang="en-US" sz="1600" dirty="0"/>
              <a:t> </a:t>
            </a:r>
            <a:r>
              <a:rPr lang="en-US" sz="1600" dirty="0">
                <a:solidFill>
                  <a:srgbClr val="FF0000"/>
                </a:solidFill>
              </a:rPr>
              <a:t>different</a:t>
            </a:r>
            <a:r>
              <a:rPr lang="en-US" sz="1600" dirty="0"/>
              <a:t> </a:t>
            </a:r>
            <a:r>
              <a:rPr lang="en-US" sz="1600" dirty="0">
                <a:solidFill>
                  <a:srgbClr val="FF0000"/>
                </a:solidFill>
              </a:rPr>
              <a:t>SiC</a:t>
            </a:r>
            <a:r>
              <a:rPr lang="en-US" sz="1600" dirty="0"/>
              <a:t> </a:t>
            </a:r>
            <a:r>
              <a:rPr lang="en-US" sz="1600" dirty="0">
                <a:solidFill>
                  <a:srgbClr val="FF0000"/>
                </a:solidFill>
              </a:rPr>
              <a:t>morphologies</a:t>
            </a:r>
            <a:r>
              <a:rPr lang="en-US" sz="1600" dirty="0"/>
              <a:t> produced on US UCO fuel.</a:t>
            </a:r>
          </a:p>
          <a:p>
            <a:r>
              <a:rPr lang="en-US" sz="1600" dirty="0"/>
              <a:t>This fuel was irradiated to 26% FIMA at temperature ~</a:t>
            </a:r>
            <a:r>
              <a:rPr lang="en-US" sz="1600" dirty="0">
                <a:solidFill>
                  <a:srgbClr val="FF0000"/>
                </a:solidFill>
              </a:rPr>
              <a:t>1100</a:t>
            </a:r>
            <a:r>
              <a:rPr lang="en-US" sz="1600" dirty="0"/>
              <a:t> </a:t>
            </a:r>
            <a:r>
              <a:rPr lang="en-US" sz="1600" baseline="30000" dirty="0" err="1">
                <a:solidFill>
                  <a:srgbClr val="FF0000"/>
                </a:solidFill>
              </a:rPr>
              <a:t>o</a:t>
            </a:r>
            <a:r>
              <a:rPr lang="en-US" sz="1600" dirty="0" err="1">
                <a:solidFill>
                  <a:srgbClr val="FF0000"/>
                </a:solidFill>
              </a:rPr>
              <a:t>C</a:t>
            </a:r>
            <a:r>
              <a:rPr lang="en-US" sz="1600" dirty="0" err="1"/>
              <a:t>.</a:t>
            </a:r>
            <a:endParaRPr lang="en-US" sz="1600" dirty="0"/>
          </a:p>
          <a:p>
            <a:r>
              <a:rPr lang="en-US" sz="1600" dirty="0"/>
              <a:t>Approximately, </a:t>
            </a:r>
            <a:r>
              <a:rPr lang="en-US" sz="1600" dirty="0">
                <a:solidFill>
                  <a:srgbClr val="FF0000"/>
                </a:solidFill>
              </a:rPr>
              <a:t>90%</a:t>
            </a:r>
            <a:r>
              <a:rPr lang="en-US" sz="1600" dirty="0"/>
              <a:t> of the Ag has been </a:t>
            </a:r>
            <a:r>
              <a:rPr lang="en-US" sz="1600" dirty="0">
                <a:solidFill>
                  <a:srgbClr val="FF0000"/>
                </a:solidFill>
              </a:rPr>
              <a:t>released</a:t>
            </a:r>
            <a:r>
              <a:rPr lang="en-US" sz="1600" dirty="0"/>
              <a:t> from the </a:t>
            </a:r>
            <a:r>
              <a:rPr lang="en-US" sz="1600" dirty="0">
                <a:solidFill>
                  <a:srgbClr val="FF0000"/>
                </a:solidFill>
              </a:rPr>
              <a:t>large columnar </a:t>
            </a:r>
            <a:r>
              <a:rPr lang="en-US" sz="1600" dirty="0"/>
              <a:t>grained SiC.</a:t>
            </a:r>
          </a:p>
          <a:p>
            <a:r>
              <a:rPr lang="en-US" sz="1600" dirty="0"/>
              <a:t>Only </a:t>
            </a:r>
            <a:r>
              <a:rPr lang="en-US" sz="1600" dirty="0">
                <a:solidFill>
                  <a:srgbClr val="FF0000"/>
                </a:solidFill>
              </a:rPr>
              <a:t>~30% </a:t>
            </a:r>
            <a:r>
              <a:rPr lang="en-US" sz="1600" dirty="0"/>
              <a:t>of the Ag has been released in the </a:t>
            </a:r>
            <a:r>
              <a:rPr lang="en-US" sz="1600" dirty="0">
                <a:solidFill>
                  <a:srgbClr val="FF0000"/>
                </a:solidFill>
              </a:rPr>
              <a:t>smaller</a:t>
            </a:r>
            <a:r>
              <a:rPr lang="en-US" sz="1600" dirty="0"/>
              <a:t> </a:t>
            </a:r>
            <a:r>
              <a:rPr lang="en-US" sz="1600" dirty="0">
                <a:solidFill>
                  <a:srgbClr val="FF0000"/>
                </a:solidFill>
              </a:rPr>
              <a:t>grained</a:t>
            </a:r>
            <a:r>
              <a:rPr lang="en-US" sz="1600" dirty="0"/>
              <a:t> SiC.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42D53F-D270-494E-8CDD-9B1E90B70D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6560" y="1583367"/>
            <a:ext cx="3656598" cy="2937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710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9A8D8B-4CD4-BF49-8B52-EEF930FC7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98623"/>
            <a:ext cx="8229600" cy="801290"/>
          </a:xfrm>
        </p:spPr>
        <p:txBody>
          <a:bodyPr/>
          <a:lstStyle/>
          <a:p>
            <a:r>
              <a:rPr lang="en-US" dirty="0"/>
              <a:t>Effect of Fuel Kernel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5E56D4-5AF4-D842-A515-D95F82DAE1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36295"/>
            <a:ext cx="5975684" cy="2654968"/>
          </a:xfrm>
        </p:spPr>
        <p:txBody>
          <a:bodyPr/>
          <a:lstStyle/>
          <a:p>
            <a:r>
              <a:rPr lang="en-US" sz="1600" dirty="0">
                <a:solidFill>
                  <a:srgbClr val="FF0000"/>
                </a:solidFill>
              </a:rPr>
              <a:t>UO2</a:t>
            </a:r>
            <a:r>
              <a:rPr lang="en-US" sz="1600" dirty="0"/>
              <a:t> with </a:t>
            </a:r>
            <a:r>
              <a:rPr lang="en-US" sz="1600" dirty="0">
                <a:solidFill>
                  <a:srgbClr val="FF0000"/>
                </a:solidFill>
              </a:rPr>
              <a:t>large</a:t>
            </a:r>
            <a:r>
              <a:rPr lang="en-US" sz="1600" dirty="0"/>
              <a:t> </a:t>
            </a:r>
            <a:r>
              <a:rPr lang="en-US" sz="1600" dirty="0">
                <a:solidFill>
                  <a:srgbClr val="FF0000"/>
                </a:solidFill>
              </a:rPr>
              <a:t>columnar-grained</a:t>
            </a:r>
            <a:r>
              <a:rPr lang="en-US" sz="1600" dirty="0"/>
              <a:t> SiC→ </a:t>
            </a:r>
            <a:r>
              <a:rPr lang="en-US" sz="1600" dirty="0">
                <a:solidFill>
                  <a:srgbClr val="FF0000"/>
                </a:solidFill>
              </a:rPr>
              <a:t>100%</a:t>
            </a:r>
            <a:r>
              <a:rPr lang="en-US" sz="1600" dirty="0"/>
              <a:t> Ag release</a:t>
            </a:r>
          </a:p>
          <a:p>
            <a:r>
              <a:rPr lang="en-US" sz="1600" dirty="0">
                <a:solidFill>
                  <a:srgbClr val="FF0000"/>
                </a:solidFill>
              </a:rPr>
              <a:t>UC2</a:t>
            </a:r>
            <a:r>
              <a:rPr lang="en-US" sz="1600" dirty="0"/>
              <a:t> with </a:t>
            </a:r>
            <a:r>
              <a:rPr lang="en-US" sz="1600" dirty="0">
                <a:solidFill>
                  <a:srgbClr val="FF0000"/>
                </a:solidFill>
              </a:rPr>
              <a:t>weaker</a:t>
            </a:r>
            <a:r>
              <a:rPr lang="en-US" sz="1600" dirty="0"/>
              <a:t> </a:t>
            </a:r>
            <a:r>
              <a:rPr lang="en-US" sz="1600" dirty="0">
                <a:solidFill>
                  <a:srgbClr val="FF0000"/>
                </a:solidFill>
              </a:rPr>
              <a:t>laminar</a:t>
            </a:r>
            <a:r>
              <a:rPr lang="en-US" sz="1600" dirty="0"/>
              <a:t> SiC → </a:t>
            </a:r>
            <a:r>
              <a:rPr lang="en-US" sz="1600" dirty="0">
                <a:solidFill>
                  <a:srgbClr val="FF0000"/>
                </a:solidFill>
              </a:rPr>
              <a:t>82%</a:t>
            </a:r>
            <a:r>
              <a:rPr lang="en-US" sz="1600" dirty="0"/>
              <a:t> Ag release</a:t>
            </a:r>
          </a:p>
          <a:p>
            <a:r>
              <a:rPr lang="en-US" sz="1600" dirty="0">
                <a:solidFill>
                  <a:srgbClr val="FF0000"/>
                </a:solidFill>
              </a:rPr>
              <a:t>UCO</a:t>
            </a:r>
            <a:r>
              <a:rPr lang="en-US" sz="1600" dirty="0"/>
              <a:t> with laminar SiC → </a:t>
            </a:r>
            <a:r>
              <a:rPr lang="en-US" sz="1600" dirty="0">
                <a:solidFill>
                  <a:srgbClr val="FF0000"/>
                </a:solidFill>
              </a:rPr>
              <a:t>very little </a:t>
            </a:r>
            <a:r>
              <a:rPr lang="en-US" sz="1600" dirty="0"/>
              <a:t>Ag release </a:t>
            </a:r>
          </a:p>
          <a:p>
            <a:endParaRPr lang="en-US" sz="1600" dirty="0"/>
          </a:p>
          <a:p>
            <a:r>
              <a:rPr lang="en-US" sz="1600" dirty="0"/>
              <a:t>We </a:t>
            </a:r>
            <a:r>
              <a:rPr lang="en-US" sz="1600" dirty="0">
                <a:solidFill>
                  <a:srgbClr val="FF0000"/>
                </a:solidFill>
              </a:rPr>
              <a:t>can’t</a:t>
            </a:r>
            <a:r>
              <a:rPr lang="en-US" sz="1600" dirty="0"/>
              <a:t> </a:t>
            </a:r>
            <a:r>
              <a:rPr lang="en-US" sz="1600" dirty="0">
                <a:solidFill>
                  <a:srgbClr val="FF0000"/>
                </a:solidFill>
              </a:rPr>
              <a:t>make</a:t>
            </a:r>
            <a:r>
              <a:rPr lang="en-US" sz="1600" dirty="0"/>
              <a:t> a </a:t>
            </a:r>
            <a:r>
              <a:rPr lang="en-US" sz="1600" dirty="0">
                <a:solidFill>
                  <a:srgbClr val="FF0000"/>
                </a:solidFill>
              </a:rPr>
              <a:t>definitive</a:t>
            </a:r>
            <a:r>
              <a:rPr lang="en-US" sz="1600" dirty="0"/>
              <a:t> </a:t>
            </a:r>
            <a:r>
              <a:rPr lang="en-US" sz="1600" dirty="0">
                <a:solidFill>
                  <a:srgbClr val="FF0000"/>
                </a:solidFill>
              </a:rPr>
              <a:t>statement</a:t>
            </a:r>
            <a:r>
              <a:rPr lang="en-US" sz="1600" dirty="0"/>
              <a:t> about the role of the SiC microstructure as these particles has different kernel types.</a:t>
            </a:r>
          </a:p>
          <a:p>
            <a:r>
              <a:rPr lang="en-US" sz="1600" dirty="0"/>
              <a:t>We can conclude that the </a:t>
            </a:r>
            <a:r>
              <a:rPr lang="en-US" sz="1600" dirty="0">
                <a:solidFill>
                  <a:srgbClr val="FF0000"/>
                </a:solidFill>
              </a:rPr>
              <a:t>SiC microstructure </a:t>
            </a:r>
            <a:r>
              <a:rPr lang="en-US" sz="1600" dirty="0"/>
              <a:t>play a </a:t>
            </a:r>
            <a:r>
              <a:rPr lang="en-US" sz="1600" dirty="0">
                <a:solidFill>
                  <a:srgbClr val="FF0000"/>
                </a:solidFill>
              </a:rPr>
              <a:t>role</a:t>
            </a:r>
            <a:r>
              <a:rPr lang="en-US" sz="1600" dirty="0"/>
              <a:t> in the </a:t>
            </a:r>
            <a:r>
              <a:rPr lang="en-US" sz="1600" dirty="0">
                <a:solidFill>
                  <a:srgbClr val="FF0000"/>
                </a:solidFill>
              </a:rPr>
              <a:t>Ag transport</a:t>
            </a:r>
            <a:r>
              <a:rPr lang="en-US" sz="1600" dirty="0"/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3B6AD8-BB6D-6846-9621-4CEE856368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1579" y="1177089"/>
            <a:ext cx="1625600" cy="354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717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A44BC7-0488-E441-B9AE-3D7D76A55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3C5ADF-0A99-F643-95A0-CB32012F42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12231"/>
            <a:ext cx="8229600" cy="3208421"/>
          </a:xfrm>
        </p:spPr>
        <p:txBody>
          <a:bodyPr/>
          <a:lstStyle/>
          <a:p>
            <a:r>
              <a:rPr lang="en-US" sz="1600" dirty="0"/>
              <a:t>The Silver release has a serious impact on the overall lifetime of the reactors.</a:t>
            </a:r>
          </a:p>
          <a:p>
            <a:pPr lvl="1"/>
            <a:r>
              <a:rPr lang="en-US" sz="1600" dirty="0"/>
              <a:t>Exposure risk for maintenance workers.</a:t>
            </a:r>
          </a:p>
          <a:p>
            <a:pPr lvl="1"/>
            <a:r>
              <a:rPr lang="en-US" sz="1600" dirty="0"/>
              <a:t>Potential of release during an accident.</a:t>
            </a:r>
          </a:p>
          <a:p>
            <a:pPr lvl="1"/>
            <a:r>
              <a:rPr lang="en-US" sz="1600" dirty="0"/>
              <a:t>Degradation of SiC layer.</a:t>
            </a:r>
          </a:p>
          <a:p>
            <a:r>
              <a:rPr lang="en-US" sz="1600" dirty="0"/>
              <a:t>Two main hypothesis for Ag transport:</a:t>
            </a:r>
          </a:p>
          <a:p>
            <a:pPr lvl="1"/>
            <a:r>
              <a:rPr lang="en-US" sz="1600" dirty="0"/>
              <a:t>Vapor phased transport through microcracks</a:t>
            </a:r>
          </a:p>
          <a:p>
            <a:pPr lvl="1"/>
            <a:r>
              <a:rPr lang="en-US" sz="1600" dirty="0"/>
              <a:t>Grain boundary diffusion for either silver or silver precipitates.</a:t>
            </a:r>
          </a:p>
          <a:p>
            <a:r>
              <a:rPr lang="en-US" sz="1600" dirty="0"/>
              <a:t>The German TRISO fuel has a better FPs retention because of the equiaxed GBs for the SiC layer.</a:t>
            </a:r>
          </a:p>
          <a:p>
            <a:r>
              <a:rPr lang="en-US" sz="1600" dirty="0"/>
              <a:t>The kernel fuel has an impact of the Ag release but this behavior is still not full understood.</a:t>
            </a:r>
          </a:p>
        </p:txBody>
      </p:sp>
    </p:spTree>
    <p:extLst>
      <p:ext uri="{BB962C8B-B14F-4D97-AF65-F5344CB8AC3E}">
        <p14:creationId xmlns:p14="http://schemas.microsoft.com/office/powerpoint/2010/main" val="3119421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496299-AE48-8F4E-B479-A46BE422C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171105"/>
            <a:ext cx="8229600" cy="801290"/>
          </a:xfrm>
        </p:spPr>
        <p:txBody>
          <a:bodyPr/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533181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577BFC-5697-B043-8BDE-208737800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Silver!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404C60-ED51-0E4C-98D9-33C6F0E58E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76375"/>
            <a:ext cx="8229600" cy="1733169"/>
          </a:xfrm>
        </p:spPr>
        <p:txBody>
          <a:bodyPr/>
          <a:lstStyle/>
          <a:p>
            <a:r>
              <a:rPr lang="en-US" sz="1600" dirty="0"/>
              <a:t>Silver has a complex release behavior from TRISO fuel.</a:t>
            </a:r>
          </a:p>
          <a:p>
            <a:r>
              <a:rPr lang="en-US" sz="1600" dirty="0"/>
              <a:t>Silver has been reported to be non-reactive.</a:t>
            </a:r>
          </a:p>
          <a:p>
            <a:r>
              <a:rPr lang="en-US" sz="1600" dirty="0"/>
              <a:t>Dissolution of SiC in contact with SiC has been observed above 1000 </a:t>
            </a:r>
            <a:r>
              <a:rPr lang="en-US" sz="1600" baseline="30000" dirty="0" err="1"/>
              <a:t>o</a:t>
            </a:r>
            <a:r>
              <a:rPr lang="en-US" sz="1600" dirty="0" err="1"/>
              <a:t>C.</a:t>
            </a:r>
            <a:endParaRPr lang="en-US" sz="1600" dirty="0"/>
          </a:p>
        </p:txBody>
      </p:sp>
      <p:pic>
        <p:nvPicPr>
          <p:cNvPr id="5" name="Picture 4" descr="S i C space plus space A g space rightwards arrow Ag open parentheses Si close parentheses plus graphit space open parentheses straight C close parentheses" title="{&quot;mathml&quot;:&quot;&lt;math xmlns=\&quot;http://www.w3.org/1998/Math/MathML\&quot;&gt;&lt;mi&gt;S&lt;/mi&gt;&lt;mi&gt;i&lt;/mi&gt;&lt;mi&gt;C&lt;/mi&gt;&lt;mo&gt;&amp;#xA0;&lt;/mo&gt;&lt;mo&gt;+&lt;/mo&gt;&lt;mo&gt;&amp;#xA0;&lt;/mo&gt;&lt;mi&gt;A&lt;/mi&gt;&lt;mi&gt;g&lt;/mi&gt;&lt;mo&gt;&amp;#xA0;&lt;/mo&gt;&lt;mo&gt;&amp;#x2192;&lt;/mo&gt;&lt;mi&gt;Ag&lt;/mi&gt;&lt;mfenced&gt;&lt;mi&gt;Si&lt;/mi&gt;&lt;/mfenced&gt;&lt;mo&gt;+&lt;/mo&gt;&lt;mi&gt;graphit&lt;/mi&gt;&lt;mo&gt;&amp;#xA0;&lt;/mo&gt;&lt;mfenced&gt;&lt;mi mathvariant=\&quot;normal\&quot;&gt;C&lt;/mi&gt;&lt;/mfenced&gt;&lt;/math&gt;&quot;}">
            <a:extLst>
              <a:ext uri="{FF2B5EF4-FFF2-40B4-BE49-F238E27FC236}">
                <a16:creationId xmlns:a16="http://schemas.microsoft.com/office/drawing/2014/main" id="{EAA700B1-6D5B-9C4D-BF5E-5599B0DCC21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8326" y="3264408"/>
            <a:ext cx="4782631" cy="289052"/>
          </a:xfrm>
          <a:prstGeom prst="rect">
            <a:avLst/>
          </a:prstGeom>
        </p:spPr>
      </p:pic>
      <p:sp>
        <p:nvSpPr>
          <p:cNvPr id="6" name="Line Callout 2 5">
            <a:extLst>
              <a:ext uri="{FF2B5EF4-FFF2-40B4-BE49-F238E27FC236}">
                <a16:creationId xmlns:a16="http://schemas.microsoft.com/office/drawing/2014/main" id="{95FA6BC3-77B2-C64B-8C05-12F86A0E8529}"/>
              </a:ext>
            </a:extLst>
          </p:cNvPr>
          <p:cNvSpPr/>
          <p:nvPr/>
        </p:nvSpPr>
        <p:spPr>
          <a:xfrm>
            <a:off x="535558" y="3776472"/>
            <a:ext cx="1572768" cy="577814"/>
          </a:xfrm>
          <a:prstGeom prst="borderCallout2">
            <a:avLst>
              <a:gd name="adj1" fmla="val 16645"/>
              <a:gd name="adj2" fmla="val 105039"/>
              <a:gd name="adj3" fmla="val 16838"/>
              <a:gd name="adj4" fmla="val 122560"/>
              <a:gd name="adj5" fmla="val -14868"/>
              <a:gd name="adj6" fmla="val 136473"/>
            </a:avLst>
          </a:prstGeom>
          <a:solidFill>
            <a:srgbClr val="CC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 is dissolved in molten Ag</a:t>
            </a:r>
          </a:p>
        </p:txBody>
      </p:sp>
      <p:sp>
        <p:nvSpPr>
          <p:cNvPr id="7" name="Line Callout 2 6">
            <a:extLst>
              <a:ext uri="{FF2B5EF4-FFF2-40B4-BE49-F238E27FC236}">
                <a16:creationId xmlns:a16="http://schemas.microsoft.com/office/drawing/2014/main" id="{7DD455C3-8070-134A-98D9-E95EEB96479E}"/>
              </a:ext>
            </a:extLst>
          </p:cNvPr>
          <p:cNvSpPr/>
          <p:nvPr/>
        </p:nvSpPr>
        <p:spPr>
          <a:xfrm>
            <a:off x="6565391" y="3726180"/>
            <a:ext cx="1925465" cy="742235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9069"/>
              <a:gd name="adj6" fmla="val -46102"/>
            </a:avLst>
          </a:prstGeom>
          <a:solidFill>
            <a:srgbClr val="CC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Graphite is precipitated out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8F95E05-FD1D-C74A-B555-59D2377E43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2328040"/>
            <a:ext cx="4140200" cy="264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867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7AE89-CA15-5249-BE93-574382E31A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54770"/>
            <a:ext cx="8229600" cy="801290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2AF4B5-1497-414A-90BA-211409D319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63581"/>
            <a:ext cx="8229600" cy="3585408"/>
          </a:xfrm>
        </p:spPr>
        <p:txBody>
          <a:bodyPr/>
          <a:lstStyle/>
          <a:p>
            <a:r>
              <a:rPr lang="en-US" dirty="0"/>
              <a:t>Introduction</a:t>
            </a:r>
          </a:p>
          <a:p>
            <a:r>
              <a:rPr lang="en-US" dirty="0"/>
              <a:t>Fission Product/Coating Layer Chemical Interaction</a:t>
            </a:r>
          </a:p>
          <a:p>
            <a:r>
              <a:rPr lang="en-US" dirty="0"/>
              <a:t>Why Silver?</a:t>
            </a:r>
          </a:p>
          <a:p>
            <a:r>
              <a:rPr lang="en-US" dirty="0"/>
              <a:t>Ag Transport</a:t>
            </a:r>
          </a:p>
          <a:p>
            <a:pPr lvl="1"/>
            <a:r>
              <a:rPr lang="en-US" dirty="0"/>
              <a:t>Experimental Studies</a:t>
            </a:r>
          </a:p>
          <a:p>
            <a:pPr lvl="1"/>
            <a:r>
              <a:rPr lang="en-US" dirty="0"/>
              <a:t>Compactional Studies</a:t>
            </a:r>
          </a:p>
          <a:p>
            <a:r>
              <a:rPr lang="en-US" dirty="0"/>
              <a:t>US Vs. German Fuel</a:t>
            </a:r>
          </a:p>
          <a:p>
            <a:r>
              <a:rPr lang="en-US" dirty="0"/>
              <a:t>Effect of Fuel Kernel</a:t>
            </a:r>
          </a:p>
        </p:txBody>
      </p:sp>
    </p:spTree>
    <p:extLst>
      <p:ext uri="{BB962C8B-B14F-4D97-AF65-F5344CB8AC3E}">
        <p14:creationId xmlns:p14="http://schemas.microsoft.com/office/powerpoint/2010/main" val="27049135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AF80D-62E7-404F-84EC-B604834F92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14665"/>
            <a:ext cx="8229600" cy="801290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12BB14-B015-584B-9DC5-7246FCDF01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76375"/>
            <a:ext cx="8229600" cy="1218699"/>
          </a:xfrm>
        </p:spPr>
        <p:txBody>
          <a:bodyPr/>
          <a:lstStyle/>
          <a:p>
            <a:r>
              <a:rPr lang="en-US" sz="1600" dirty="0">
                <a:solidFill>
                  <a:srgbClr val="FF0000"/>
                </a:solidFill>
              </a:rPr>
              <a:t>TRISO</a:t>
            </a:r>
            <a:r>
              <a:rPr lang="en-US" sz="1600" dirty="0"/>
              <a:t> fuel particles have been adopted as HTGR fuel because of their remarkable </a:t>
            </a:r>
            <a:r>
              <a:rPr lang="en-US" sz="1600" dirty="0">
                <a:solidFill>
                  <a:srgbClr val="FF0000"/>
                </a:solidFill>
              </a:rPr>
              <a:t>FPs retention capabilities</a:t>
            </a:r>
            <a:r>
              <a:rPr lang="en-US" sz="1600" dirty="0"/>
              <a:t>. </a:t>
            </a:r>
          </a:p>
          <a:p>
            <a:r>
              <a:rPr lang="en-US" sz="1600" dirty="0"/>
              <a:t>The availability of </a:t>
            </a:r>
            <a:r>
              <a:rPr lang="en-US" sz="1600" dirty="0">
                <a:solidFill>
                  <a:srgbClr val="FF0000"/>
                </a:solidFill>
              </a:rPr>
              <a:t>FPs</a:t>
            </a:r>
            <a:r>
              <a:rPr lang="en-US" sz="1600" dirty="0"/>
              <a:t> to interact with SiC layer depends on many </a:t>
            </a:r>
            <a:r>
              <a:rPr lang="en-US" sz="1600" dirty="0">
                <a:solidFill>
                  <a:srgbClr val="FF0000"/>
                </a:solidFill>
              </a:rPr>
              <a:t>variables</a:t>
            </a:r>
            <a:r>
              <a:rPr lang="en-US" sz="1600" dirty="0"/>
              <a:t>.</a:t>
            </a:r>
          </a:p>
          <a:p>
            <a:r>
              <a:rPr lang="en-US" sz="1600" dirty="0"/>
              <a:t>The FPs could be divided into </a:t>
            </a:r>
            <a:r>
              <a:rPr lang="en-US" sz="1600" dirty="0">
                <a:solidFill>
                  <a:srgbClr val="FF0000"/>
                </a:solidFill>
              </a:rPr>
              <a:t>4 different groups</a:t>
            </a:r>
            <a:r>
              <a:rPr lang="en-US" sz="1600" dirty="0"/>
              <a:t>.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CA68FD1-BB5B-8B44-B162-6997571231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3922" y="2085724"/>
            <a:ext cx="3326712" cy="2767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4087B835-F48A-954E-A630-BA2D22D6B3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4414344"/>
              </p:ext>
            </p:extLst>
          </p:nvPr>
        </p:nvGraphicFramePr>
        <p:xfrm>
          <a:off x="457200" y="2871046"/>
          <a:ext cx="7906872" cy="19405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105131">
                  <a:extLst>
                    <a:ext uri="{9D8B030D-6E8A-4147-A177-3AD203B41FA5}">
                      <a16:colId xmlns:a16="http://schemas.microsoft.com/office/drawing/2014/main" val="1026307605"/>
                    </a:ext>
                  </a:extLst>
                </a:gridCol>
                <a:gridCol w="5801741">
                  <a:extLst>
                    <a:ext uri="{9D8B030D-6E8A-4147-A177-3AD203B41FA5}">
                      <a16:colId xmlns:a16="http://schemas.microsoft.com/office/drawing/2014/main" val="12206170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Grouping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Element/Phase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511316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Fission gases and volatile FPs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Xe, Kr, I, </a:t>
                      </a:r>
                      <a:r>
                        <a:rPr lang="en-US" sz="12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Rb, Cs, </a:t>
                      </a:r>
                      <a:r>
                        <a:rPr lang="en-US" sz="12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CsRb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12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CsI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12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CsBr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12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RbI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and </a:t>
                      </a:r>
                      <a:r>
                        <a:rPr lang="en-US" sz="12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RbBr</a:t>
                      </a:r>
                      <a:endParaRPr lang="en-US" sz="12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6448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200" b="1" dirty="0">
                          <a:solidFill>
                            <a:srgbClr val="FF0000"/>
                          </a:solidFill>
                        </a:rPr>
                        <a:t>Metallic Precipitates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Mo, Pd, Rh, Ru, Tc, </a:t>
                      </a:r>
                      <a:r>
                        <a:rPr lang="en-US" sz="1200" b="1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Ag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Sn, Sb, </a:t>
                      </a:r>
                      <a:r>
                        <a:rPr lang="en-US" sz="12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CdSe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Cs2Te, </a:t>
                      </a:r>
                      <a:r>
                        <a:rPr lang="en-US" sz="12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RbI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12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SrSe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Ag2Te, RuTe2, </a:t>
                      </a:r>
                      <a:r>
                        <a:rPr lang="en-US" sz="12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CdTe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12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SnIn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and </a:t>
                      </a:r>
                      <a:r>
                        <a:rPr lang="en-US" sz="12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SnTe</a:t>
                      </a:r>
                      <a:endParaRPr lang="en-US" sz="12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86406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Oxide Phases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Mo, Nb, and Zr Oxides, Alkaline Earth Ba and Sr Oxides, Multi-component Oxide Phases (zirconates and molybdates), and Multi-Component Cs Oxides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663290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Dissolved Stable Oxides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Zr, Sr and Rare Earths (Y, La, Ce, </a:t>
                      </a:r>
                      <a:r>
                        <a:rPr lang="en-US" sz="12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Nd, Pm, </a:t>
                      </a:r>
                      <a:r>
                        <a:rPr lang="en-US" sz="12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Sm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Eu, and Gd)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63448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73598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EBE8E5-824C-AC41-B61B-EE8A60D001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78833"/>
            <a:ext cx="8229600" cy="801290"/>
          </a:xfrm>
        </p:spPr>
        <p:txBody>
          <a:bodyPr/>
          <a:lstStyle/>
          <a:p>
            <a:r>
              <a:rPr lang="en-US" sz="2400" dirty="0"/>
              <a:t>Fission Product/Coating Layer Chemical Interaction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45BBA1-796C-B74C-8560-49686B7B9D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9073" y="1476375"/>
            <a:ext cx="8399417" cy="2895099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1600" dirty="0"/>
              <a:t>Fission products can be </a:t>
            </a:r>
            <a:r>
              <a:rPr lang="en-US" sz="1600" dirty="0">
                <a:solidFill>
                  <a:srgbClr val="FF0000"/>
                </a:solidFill>
              </a:rPr>
              <a:t>transported</a:t>
            </a:r>
            <a:r>
              <a:rPr lang="en-US" sz="1600" dirty="0"/>
              <a:t> from the </a:t>
            </a:r>
            <a:r>
              <a:rPr lang="en-US" sz="1600" dirty="0">
                <a:solidFill>
                  <a:srgbClr val="FF0000"/>
                </a:solidFill>
              </a:rPr>
              <a:t>kernel</a:t>
            </a:r>
            <a:r>
              <a:rPr lang="en-US" sz="1600" dirty="0"/>
              <a:t> to the </a:t>
            </a:r>
            <a:r>
              <a:rPr lang="en-US" sz="1600" dirty="0">
                <a:solidFill>
                  <a:srgbClr val="FF0000"/>
                </a:solidFill>
              </a:rPr>
              <a:t>inner surface of the SiC</a:t>
            </a:r>
            <a:r>
              <a:rPr lang="en-US" sz="1600" dirty="0"/>
              <a:t>. They </a:t>
            </a:r>
            <a:r>
              <a:rPr lang="en-US" sz="1600" dirty="0">
                <a:solidFill>
                  <a:srgbClr val="FF0000"/>
                </a:solidFill>
              </a:rPr>
              <a:t>interact</a:t>
            </a:r>
            <a:r>
              <a:rPr lang="en-US" sz="1600" dirty="0"/>
              <a:t> and can cause </a:t>
            </a:r>
            <a:r>
              <a:rPr lang="en-US" sz="1600" dirty="0">
                <a:solidFill>
                  <a:srgbClr val="FF0000"/>
                </a:solidFill>
              </a:rPr>
              <a:t>damage</a:t>
            </a:r>
            <a:r>
              <a:rPr lang="en-US" sz="1600" dirty="0"/>
              <a:t> and potentially </a:t>
            </a:r>
            <a:r>
              <a:rPr lang="en-US" sz="1600" dirty="0">
                <a:solidFill>
                  <a:srgbClr val="FF0000"/>
                </a:solidFill>
              </a:rPr>
              <a:t>fail</a:t>
            </a:r>
            <a:r>
              <a:rPr lang="en-US" sz="1600" dirty="0"/>
              <a:t> the </a:t>
            </a:r>
            <a:r>
              <a:rPr lang="en-US" sz="1600" dirty="0">
                <a:solidFill>
                  <a:srgbClr val="FF0000"/>
                </a:solidFill>
              </a:rPr>
              <a:t>SiC</a:t>
            </a:r>
            <a:r>
              <a:rPr lang="en-US" sz="1600" dirty="0"/>
              <a:t> layer.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In older </a:t>
            </a:r>
            <a:r>
              <a:rPr lang="en-US" sz="1600" dirty="0">
                <a:solidFill>
                  <a:srgbClr val="FF0000"/>
                </a:solidFill>
              </a:rPr>
              <a:t>uranium</a:t>
            </a:r>
            <a:r>
              <a:rPr lang="en-US" sz="1600" dirty="0"/>
              <a:t> </a:t>
            </a:r>
            <a:r>
              <a:rPr lang="en-US" sz="1600" dirty="0">
                <a:solidFill>
                  <a:srgbClr val="FF0000"/>
                </a:solidFill>
              </a:rPr>
              <a:t>carbide</a:t>
            </a:r>
            <a:r>
              <a:rPr lang="en-US" sz="1600" dirty="0"/>
              <a:t> kernel, </a:t>
            </a:r>
            <a:r>
              <a:rPr lang="en-US" sz="1600" dirty="0">
                <a:solidFill>
                  <a:srgbClr val="FF0000"/>
                </a:solidFill>
              </a:rPr>
              <a:t>rare earth </a:t>
            </a:r>
            <a:r>
              <a:rPr lang="en-US" sz="1600" dirty="0"/>
              <a:t>FPs migration was of </a:t>
            </a:r>
            <a:r>
              <a:rPr lang="en-US" sz="1600" dirty="0">
                <a:solidFill>
                  <a:srgbClr val="FF0000"/>
                </a:solidFill>
              </a:rPr>
              <a:t>concern</a:t>
            </a:r>
            <a:r>
              <a:rPr lang="en-US" sz="1600" dirty="0"/>
              <a:t>.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In </a:t>
            </a:r>
            <a:r>
              <a:rPr lang="en-US" sz="1600" dirty="0">
                <a:solidFill>
                  <a:srgbClr val="FF0000"/>
                </a:solidFill>
              </a:rPr>
              <a:t>UO</a:t>
            </a:r>
            <a:r>
              <a:rPr lang="en-US" sz="1600" baseline="-25000" dirty="0">
                <a:solidFill>
                  <a:srgbClr val="FF0000"/>
                </a:solidFill>
              </a:rPr>
              <a:t>2</a:t>
            </a:r>
            <a:r>
              <a:rPr lang="en-US" sz="1600" dirty="0"/>
              <a:t> kernels, </a:t>
            </a:r>
            <a:r>
              <a:rPr lang="en-US" sz="1600" dirty="0">
                <a:solidFill>
                  <a:srgbClr val="FF0000"/>
                </a:solidFill>
              </a:rPr>
              <a:t>Palladium</a:t>
            </a:r>
            <a:r>
              <a:rPr lang="en-US" sz="1600" dirty="0"/>
              <a:t> and other </a:t>
            </a:r>
            <a:r>
              <a:rPr lang="en-US" sz="1600" dirty="0">
                <a:solidFill>
                  <a:srgbClr val="FF0000"/>
                </a:solidFill>
              </a:rPr>
              <a:t>Nobel</a:t>
            </a:r>
            <a:r>
              <a:rPr lang="en-US" sz="1600" dirty="0"/>
              <a:t> </a:t>
            </a:r>
            <a:r>
              <a:rPr lang="en-US" sz="1600" dirty="0">
                <a:solidFill>
                  <a:srgbClr val="FF0000"/>
                </a:solidFill>
              </a:rPr>
              <a:t>metals</a:t>
            </a:r>
            <a:r>
              <a:rPr lang="en-US" sz="1600" dirty="0"/>
              <a:t> FPs are very important.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FF0000"/>
                </a:solidFill>
              </a:rPr>
              <a:t>UCO</a:t>
            </a:r>
            <a:r>
              <a:rPr lang="en-US" sz="1600" dirty="0"/>
              <a:t> form of the kernel generally </a:t>
            </a:r>
            <a:r>
              <a:rPr lang="en-US" sz="1600" dirty="0">
                <a:solidFill>
                  <a:srgbClr val="FF0000"/>
                </a:solidFill>
              </a:rPr>
              <a:t>ties up</a:t>
            </a:r>
            <a:r>
              <a:rPr lang="en-US" sz="1600" dirty="0"/>
              <a:t> all fission products with the exception of some metals, e.g., </a:t>
            </a:r>
            <a:r>
              <a:rPr lang="en-US" sz="1600" dirty="0">
                <a:solidFill>
                  <a:srgbClr val="FF0000"/>
                </a:solidFill>
              </a:rPr>
              <a:t>Ag, Cs, Pd </a:t>
            </a:r>
            <a:r>
              <a:rPr lang="en-US" sz="1600" dirty="0"/>
              <a:t>as either carbides or oxides → limit their mobility.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Silver </a:t>
            </a:r>
            <a:r>
              <a:rPr lang="en-US" sz="1600" dirty="0">
                <a:solidFill>
                  <a:srgbClr val="FF0000"/>
                </a:solidFill>
              </a:rPr>
              <a:t>migration</a:t>
            </a:r>
            <a:r>
              <a:rPr lang="en-US" sz="1600" dirty="0"/>
              <a:t> in </a:t>
            </a:r>
            <a:r>
              <a:rPr lang="en-US" sz="1600" dirty="0">
                <a:solidFill>
                  <a:srgbClr val="FF0000"/>
                </a:solidFill>
              </a:rPr>
              <a:t>UO</a:t>
            </a:r>
            <a:r>
              <a:rPr lang="en-US" sz="1600" baseline="-25000" dirty="0">
                <a:solidFill>
                  <a:srgbClr val="FF0000"/>
                </a:solidFill>
              </a:rPr>
              <a:t>2</a:t>
            </a:r>
            <a:r>
              <a:rPr lang="en-US" sz="1600" dirty="0"/>
              <a:t> and </a:t>
            </a:r>
            <a:r>
              <a:rPr lang="en-US" sz="1600" dirty="0">
                <a:solidFill>
                  <a:srgbClr val="FF0000"/>
                </a:solidFill>
              </a:rPr>
              <a:t>UCO</a:t>
            </a:r>
            <a:r>
              <a:rPr lang="en-US" sz="1600" dirty="0"/>
              <a:t> has been observed → </a:t>
            </a:r>
            <a:r>
              <a:rPr lang="en-US" sz="1600" dirty="0">
                <a:solidFill>
                  <a:srgbClr val="FF0000"/>
                </a:solidFill>
              </a:rPr>
              <a:t>Not</a:t>
            </a:r>
            <a:r>
              <a:rPr lang="en-US" sz="1600" dirty="0"/>
              <a:t> a </a:t>
            </a:r>
            <a:r>
              <a:rPr lang="en-US" sz="1600" dirty="0">
                <a:solidFill>
                  <a:srgbClr val="FF0000"/>
                </a:solidFill>
              </a:rPr>
              <a:t>failure</a:t>
            </a:r>
            <a:r>
              <a:rPr lang="en-US" sz="1600" dirty="0"/>
              <a:t> mechanism.</a:t>
            </a:r>
          </a:p>
        </p:txBody>
      </p:sp>
    </p:spTree>
    <p:extLst>
      <p:ext uri="{BB962C8B-B14F-4D97-AF65-F5344CB8AC3E}">
        <p14:creationId xmlns:p14="http://schemas.microsoft.com/office/powerpoint/2010/main" val="1095113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FB2074-E676-2144-839B-22A4F1824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10917"/>
            <a:ext cx="8229600" cy="801290"/>
          </a:xfrm>
        </p:spPr>
        <p:txBody>
          <a:bodyPr/>
          <a:lstStyle/>
          <a:p>
            <a:pPr algn="ctr" defTabSz="457200" rtl="1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dirty="0"/>
              <a:t>Why Silver?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D78FFA-7B83-0E48-9F24-25B271E8A0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76375"/>
            <a:ext cx="8229600" cy="3118247"/>
          </a:xfrm>
        </p:spPr>
        <p:txBody>
          <a:bodyPr/>
          <a:lstStyle/>
          <a:p>
            <a:pPr marL="342900" indent="-342900" algn="l" defTabSz="45720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</a:pPr>
            <a:r>
              <a:rPr lang="en-US" sz="1400" dirty="0"/>
              <a:t>In </a:t>
            </a:r>
            <a:r>
              <a:rPr lang="en-US" sz="1400" dirty="0">
                <a:solidFill>
                  <a:srgbClr val="FF0000"/>
                </a:solidFill>
              </a:rPr>
              <a:t>1984</a:t>
            </a:r>
            <a:r>
              <a:rPr lang="en-US" sz="1400" dirty="0"/>
              <a:t>, a report has been published by GA and ORNL on the results of the PIE of the capsule </a:t>
            </a:r>
            <a:r>
              <a:rPr lang="en-US" sz="1400" dirty="0">
                <a:solidFill>
                  <a:srgbClr val="FF0000"/>
                </a:solidFill>
              </a:rPr>
              <a:t>HRB-15A</a:t>
            </a:r>
            <a:r>
              <a:rPr lang="en-US" sz="1400" dirty="0"/>
              <a:t>.</a:t>
            </a:r>
          </a:p>
          <a:p>
            <a:pPr marL="342900" indent="-342900" algn="l" defTabSz="45720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</a:pPr>
            <a:r>
              <a:rPr lang="en-US" sz="1400" dirty="0"/>
              <a:t>This capsule has been irradiated in the ORNL High Flux Isotope Reactor (HFIR) from July 1978 to January 1979.</a:t>
            </a:r>
          </a:p>
          <a:p>
            <a:pPr marL="342900" indent="-342900" algn="l" defTabSz="45720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</a:pPr>
            <a:r>
              <a:rPr lang="en-US" sz="1400" dirty="0"/>
              <a:t>This fuel was irradiated to </a:t>
            </a:r>
            <a:r>
              <a:rPr lang="en-US" sz="1400" dirty="0">
                <a:solidFill>
                  <a:srgbClr val="FF0000"/>
                </a:solidFill>
              </a:rPr>
              <a:t>26%</a:t>
            </a:r>
            <a:r>
              <a:rPr lang="en-US" sz="1400" dirty="0"/>
              <a:t> FIMA and a peak fluence of 5.4x10</a:t>
            </a:r>
            <a:r>
              <a:rPr lang="en-US" sz="1400" baseline="30000" dirty="0"/>
              <a:t>25</a:t>
            </a:r>
            <a:r>
              <a:rPr lang="en-US" sz="1400" dirty="0"/>
              <a:t> n/m</a:t>
            </a:r>
            <a:r>
              <a:rPr lang="en-US" sz="1400" baseline="30000" dirty="0"/>
              <a:t>2</a:t>
            </a:r>
            <a:r>
              <a:rPr lang="en-US" sz="1400" dirty="0"/>
              <a:t> at a temperature of </a:t>
            </a:r>
            <a:r>
              <a:rPr lang="en-US" sz="1400" dirty="0">
                <a:solidFill>
                  <a:srgbClr val="FF0000"/>
                </a:solidFill>
              </a:rPr>
              <a:t>~1100 </a:t>
            </a:r>
            <a:r>
              <a:rPr lang="en-US" sz="1400" baseline="30000" dirty="0" err="1">
                <a:solidFill>
                  <a:srgbClr val="FF0000"/>
                </a:solidFill>
              </a:rPr>
              <a:t>o</a:t>
            </a:r>
            <a:r>
              <a:rPr lang="en-US" sz="1400" dirty="0" err="1">
                <a:solidFill>
                  <a:srgbClr val="FF0000"/>
                </a:solidFill>
              </a:rPr>
              <a:t>C</a:t>
            </a:r>
            <a:r>
              <a:rPr lang="en-US" sz="1400" dirty="0" err="1"/>
              <a:t>.</a:t>
            </a:r>
            <a:endParaRPr lang="en-US" sz="1400" dirty="0"/>
          </a:p>
          <a:p>
            <a:pPr marL="342900" indent="-342900" algn="l" defTabSz="45720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</a:pPr>
            <a:r>
              <a:rPr lang="en-US" sz="1400" dirty="0"/>
              <a:t>In some fuel types, </a:t>
            </a:r>
            <a:r>
              <a:rPr lang="en-US" sz="1400" dirty="0">
                <a:solidFill>
                  <a:srgbClr val="FF0000"/>
                </a:solidFill>
              </a:rPr>
              <a:t>100% </a:t>
            </a:r>
            <a:r>
              <a:rPr lang="en-US" sz="1400" dirty="0"/>
              <a:t>of the Ag has been released.</a:t>
            </a:r>
          </a:p>
          <a:p>
            <a:pPr marL="342900" indent="-342900" algn="l" defTabSz="45720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</a:pPr>
            <a:r>
              <a:rPr lang="en-US" sz="1400" dirty="0"/>
              <a:t>Historically, </a:t>
            </a:r>
            <a:r>
              <a:rPr lang="en-US" sz="1400" baseline="30000" dirty="0">
                <a:solidFill>
                  <a:srgbClr val="FF0000"/>
                </a:solidFill>
              </a:rPr>
              <a:t>110m</a:t>
            </a:r>
            <a:r>
              <a:rPr lang="en-US" sz="1400" dirty="0">
                <a:solidFill>
                  <a:srgbClr val="FF0000"/>
                </a:solidFill>
              </a:rPr>
              <a:t>Ag</a:t>
            </a:r>
            <a:r>
              <a:rPr lang="en-US" sz="1400" dirty="0"/>
              <a:t> has been observed to be released from seemingly </a:t>
            </a:r>
            <a:r>
              <a:rPr lang="en-US" sz="1400" dirty="0">
                <a:solidFill>
                  <a:srgbClr val="FF0000"/>
                </a:solidFill>
              </a:rPr>
              <a:t>intact fuel particles</a:t>
            </a:r>
            <a:r>
              <a:rPr lang="en-US" sz="1400" dirty="0"/>
              <a:t>.</a:t>
            </a:r>
          </a:p>
          <a:p>
            <a:pPr marL="342900" indent="-342900" algn="l" defTabSz="45720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</a:pPr>
            <a:r>
              <a:rPr lang="en-US" sz="1400" dirty="0">
                <a:solidFill>
                  <a:srgbClr val="FF0000"/>
                </a:solidFill>
              </a:rPr>
              <a:t>Recent PIEs </a:t>
            </a:r>
            <a:r>
              <a:rPr lang="en-US" sz="1400" dirty="0"/>
              <a:t>from the AGR Fuel Development and Qualification Project have shown </a:t>
            </a:r>
            <a:r>
              <a:rPr lang="en-US" sz="1400" dirty="0">
                <a:solidFill>
                  <a:srgbClr val="FF0000"/>
                </a:solidFill>
              </a:rPr>
              <a:t>Ag, Ce, Eu, Pd and Sr</a:t>
            </a:r>
            <a:r>
              <a:rPr lang="en-US" sz="1400" dirty="0"/>
              <a:t> to release from intact fuel.</a:t>
            </a:r>
          </a:p>
          <a:p>
            <a:r>
              <a:rPr lang="en-US" sz="1400" baseline="30000" dirty="0"/>
              <a:t>110m</a:t>
            </a:r>
            <a:r>
              <a:rPr lang="en-US" sz="1400" dirty="0"/>
              <a:t>Ag could </a:t>
            </a:r>
            <a:r>
              <a:rPr lang="en-US" sz="1400" dirty="0">
                <a:solidFill>
                  <a:srgbClr val="FF0000"/>
                </a:solidFill>
              </a:rPr>
              <a:t>plate out </a:t>
            </a:r>
            <a:r>
              <a:rPr lang="en-US" sz="1400" dirty="0"/>
              <a:t>on turbine components → formation of </a:t>
            </a:r>
            <a:r>
              <a:rPr lang="en-US" sz="1400" dirty="0">
                <a:solidFill>
                  <a:srgbClr val="FF0000"/>
                </a:solidFill>
              </a:rPr>
              <a:t>radioactive particulate </a:t>
            </a:r>
            <a:r>
              <a:rPr lang="en-US" sz="1400" dirty="0"/>
              <a:t>→ increase the </a:t>
            </a:r>
            <a:r>
              <a:rPr lang="en-US" sz="1400" dirty="0">
                <a:solidFill>
                  <a:srgbClr val="FF0000"/>
                </a:solidFill>
              </a:rPr>
              <a:t>exposure risk </a:t>
            </a:r>
            <a:r>
              <a:rPr lang="en-US" sz="1400" dirty="0"/>
              <a:t>for maintenance workers and potential for </a:t>
            </a:r>
            <a:r>
              <a:rPr lang="en-US" sz="1400" dirty="0">
                <a:solidFill>
                  <a:srgbClr val="FF0000"/>
                </a:solidFill>
              </a:rPr>
              <a:t>releasing during accident</a:t>
            </a:r>
            <a:r>
              <a:rPr lang="en-US" sz="1400" dirty="0"/>
              <a:t>.</a:t>
            </a:r>
          </a:p>
          <a:p>
            <a:r>
              <a:rPr lang="en-US" sz="1400" dirty="0"/>
              <a:t>The release of the FPs </a:t>
            </a:r>
            <a:r>
              <a:rPr lang="en-US" sz="1400" dirty="0">
                <a:solidFill>
                  <a:srgbClr val="FF0000"/>
                </a:solidFill>
              </a:rPr>
              <a:t>limits the overall lifetime </a:t>
            </a:r>
            <a:r>
              <a:rPr lang="en-US" sz="1400" dirty="0"/>
              <a:t>of the reactors.</a:t>
            </a:r>
          </a:p>
          <a:p>
            <a:pPr marL="342900" indent="-342900" algn="l" defTabSz="45720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27731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913D5-2A9A-B94F-A8CB-A1C3FC21F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 Transport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EDCBD8-E585-F042-BE70-A7D38D42E0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80147"/>
            <a:ext cx="8229600" cy="3014475"/>
          </a:xfrm>
        </p:spPr>
        <p:txBody>
          <a:bodyPr/>
          <a:lstStyle/>
          <a:p>
            <a:r>
              <a:rPr lang="en-US" sz="1600" dirty="0"/>
              <a:t>The understanding of the FP release has been a research focus since the early 1970’s.</a:t>
            </a:r>
          </a:p>
          <a:p>
            <a:r>
              <a:rPr lang="en-US" sz="1600" dirty="0"/>
              <a:t>Ag release is </a:t>
            </a:r>
            <a:r>
              <a:rPr lang="en-US" sz="1600" dirty="0">
                <a:solidFill>
                  <a:srgbClr val="FF0000"/>
                </a:solidFill>
              </a:rPr>
              <a:t>still a topic of discussion </a:t>
            </a:r>
            <a:r>
              <a:rPr lang="en-US" sz="1600" dirty="0"/>
              <a:t>as the </a:t>
            </a:r>
            <a:r>
              <a:rPr lang="en-US" sz="1600" dirty="0">
                <a:solidFill>
                  <a:srgbClr val="FF0000"/>
                </a:solidFill>
              </a:rPr>
              <a:t>responsible</a:t>
            </a:r>
            <a:r>
              <a:rPr lang="en-US" sz="1600" dirty="0"/>
              <a:t> mechanism for the release has not been confirmed.</a:t>
            </a:r>
          </a:p>
          <a:p>
            <a:r>
              <a:rPr lang="en-US" sz="1600" dirty="0"/>
              <a:t>Two main competing </a:t>
            </a:r>
            <a:r>
              <a:rPr lang="en-US" sz="1600" dirty="0">
                <a:solidFill>
                  <a:srgbClr val="FF0000"/>
                </a:solidFill>
              </a:rPr>
              <a:t>hypothesis</a:t>
            </a:r>
            <a:r>
              <a:rPr lang="en-US" sz="1600" dirty="0"/>
              <a:t>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600" dirty="0"/>
              <a:t>Microcrack vapor release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600" dirty="0"/>
              <a:t>Grain boundary diffusion</a:t>
            </a:r>
          </a:p>
          <a:p>
            <a:pPr marL="400050"/>
            <a:r>
              <a:rPr lang="en-US" sz="1600" dirty="0"/>
              <a:t>There are </a:t>
            </a:r>
            <a:r>
              <a:rPr lang="en-US" sz="1600" dirty="0">
                <a:solidFill>
                  <a:srgbClr val="FF0000"/>
                </a:solidFill>
              </a:rPr>
              <a:t>many variations </a:t>
            </a:r>
            <a:r>
              <a:rPr lang="en-US" sz="1600" dirty="0"/>
              <a:t>in the release rates determined from different experiments.</a:t>
            </a:r>
          </a:p>
          <a:p>
            <a:pPr marL="400050"/>
            <a:r>
              <a:rPr lang="en-US" sz="1600" dirty="0"/>
              <a:t>The </a:t>
            </a:r>
            <a:r>
              <a:rPr lang="en-US" sz="1600" dirty="0">
                <a:solidFill>
                  <a:srgbClr val="FF0000"/>
                </a:solidFill>
              </a:rPr>
              <a:t>scatter</a:t>
            </a:r>
            <a:r>
              <a:rPr lang="en-US" sz="1600" dirty="0"/>
              <a:t> in the data is another </a:t>
            </a:r>
            <a:r>
              <a:rPr lang="en-US" sz="1600" dirty="0">
                <a:solidFill>
                  <a:srgbClr val="FF0000"/>
                </a:solidFill>
              </a:rPr>
              <a:t>challenge</a:t>
            </a:r>
            <a:r>
              <a:rPr lang="en-US" sz="1600" dirty="0"/>
              <a:t> for fuel performance modelling.</a:t>
            </a:r>
          </a:p>
        </p:txBody>
      </p:sp>
    </p:spTree>
    <p:extLst>
      <p:ext uri="{BB962C8B-B14F-4D97-AF65-F5344CB8AC3E}">
        <p14:creationId xmlns:p14="http://schemas.microsoft.com/office/powerpoint/2010/main" val="3987646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F23BAF-D181-4C48-A908-24E91FEA8B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06644"/>
            <a:ext cx="8229600" cy="801290"/>
          </a:xfrm>
        </p:spPr>
        <p:txBody>
          <a:bodyPr/>
          <a:lstStyle/>
          <a:p>
            <a:r>
              <a:rPr lang="en-US" dirty="0"/>
              <a:t>Experimental Studies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9131F4-7DE0-4C4C-B206-598678DB95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07432"/>
            <a:ext cx="8229600" cy="1138990"/>
          </a:xfrm>
        </p:spPr>
        <p:txBody>
          <a:bodyPr/>
          <a:lstStyle/>
          <a:p>
            <a:r>
              <a:rPr lang="en-US" sz="1600" dirty="0"/>
              <a:t>MacLean </a:t>
            </a:r>
            <a:r>
              <a:rPr lang="en-US" sz="1600" i="1" dirty="0"/>
              <a:t>et al</a:t>
            </a:r>
            <a:r>
              <a:rPr lang="en-US" sz="1600" dirty="0"/>
              <a:t>. indicated that </a:t>
            </a:r>
            <a:r>
              <a:rPr lang="en-US" sz="1600" dirty="0">
                <a:solidFill>
                  <a:srgbClr val="FF0000"/>
                </a:solidFill>
              </a:rPr>
              <a:t>Ag is to be immobile </a:t>
            </a:r>
            <a:r>
              <a:rPr lang="en-US" sz="1600" dirty="0"/>
              <a:t>in the </a:t>
            </a:r>
            <a:r>
              <a:rPr lang="en-US" sz="1600" dirty="0">
                <a:solidFill>
                  <a:srgbClr val="FF0000"/>
                </a:solidFill>
              </a:rPr>
              <a:t>bulk SiC </a:t>
            </a:r>
            <a:r>
              <a:rPr lang="en-US" sz="1600" dirty="0"/>
              <a:t>and release should be a result of the </a:t>
            </a:r>
            <a:r>
              <a:rPr lang="en-US" sz="1600" dirty="0">
                <a:solidFill>
                  <a:srgbClr val="FF0000"/>
                </a:solidFill>
              </a:rPr>
              <a:t>vapor phased transport</a:t>
            </a:r>
            <a:r>
              <a:rPr lang="en-US" sz="1600" dirty="0"/>
              <a:t>.</a:t>
            </a:r>
          </a:p>
          <a:p>
            <a:r>
              <a:rPr lang="en-US" sz="1600" dirty="0"/>
              <a:t>They conducted two experiments to investigate Ag transport: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600" dirty="0">
                <a:solidFill>
                  <a:srgbClr val="FF0000"/>
                </a:solidFill>
              </a:rPr>
              <a:t>Implant Ag ions </a:t>
            </a:r>
            <a:r>
              <a:rPr lang="en-US" sz="1600" dirty="0"/>
              <a:t>into thermally annealed </a:t>
            </a:r>
            <a:r>
              <a:rPr lang="en-US" sz="1600" dirty="0">
                <a:solidFill>
                  <a:srgbClr val="FF0000"/>
                </a:solidFill>
              </a:rPr>
              <a:t>polycrystalline</a:t>
            </a:r>
            <a:r>
              <a:rPr lang="en-US" sz="1600" dirty="0"/>
              <a:t> SiC.</a:t>
            </a:r>
          </a:p>
          <a:p>
            <a:pPr marL="457200" lvl="1" indent="0">
              <a:buNone/>
            </a:pPr>
            <a:endParaRPr lang="en-US" sz="1600" dirty="0"/>
          </a:p>
        </p:txBody>
      </p:sp>
      <p:pic>
        <p:nvPicPr>
          <p:cNvPr id="5" name="Picture 4" descr="Table&#10;&#10;Description automatically generated with medium confidence">
            <a:extLst>
              <a:ext uri="{FF2B5EF4-FFF2-40B4-BE49-F238E27FC236}">
                <a16:creationId xmlns:a16="http://schemas.microsoft.com/office/drawing/2014/main" id="{80593D73-AC69-7045-9C3A-2DBB75681A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908" t="35244" r="30725" b="15322"/>
          <a:stretch/>
        </p:blipFill>
        <p:spPr>
          <a:xfrm>
            <a:off x="5157537" y="2494548"/>
            <a:ext cx="3769896" cy="2542674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811E531-AA81-754A-B754-6D42574EE0D2}"/>
              </a:ext>
            </a:extLst>
          </p:cNvPr>
          <p:cNvSpPr txBox="1">
            <a:spLocks/>
          </p:cNvSpPr>
          <p:nvPr/>
        </p:nvSpPr>
        <p:spPr bwMode="auto">
          <a:xfrm>
            <a:off x="96253" y="2528638"/>
            <a:ext cx="4948989" cy="25426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just">
              <a:buFont typeface="Courier New" panose="02070309020205020404" pitchFamily="49" charset="0"/>
              <a:buChar char="o"/>
            </a:pPr>
            <a:r>
              <a:rPr lang="en-US" sz="1400" dirty="0"/>
              <a:t>Two sets of implantation with different ion energies were carried out.</a:t>
            </a:r>
          </a:p>
          <a:p>
            <a:pPr lvl="1" algn="just">
              <a:buFont typeface="Courier New" panose="02070309020205020404" pitchFamily="49" charset="0"/>
              <a:buChar char="o"/>
            </a:pPr>
            <a:r>
              <a:rPr lang="en-US" sz="1400" dirty="0"/>
              <a:t>XPS has been used to investigate the Ag concentration.</a:t>
            </a:r>
          </a:p>
          <a:p>
            <a:pPr lvl="1" algn="just">
              <a:buFont typeface="Courier New" panose="02070309020205020404" pitchFamily="49" charset="0"/>
              <a:buChar char="o"/>
            </a:pPr>
            <a:r>
              <a:rPr lang="en-US" sz="1400" dirty="0"/>
              <a:t>The </a:t>
            </a:r>
            <a:r>
              <a:rPr lang="en-US" sz="1400" dirty="0">
                <a:solidFill>
                  <a:srgbClr val="FF0000"/>
                </a:solidFill>
              </a:rPr>
              <a:t>upper limit</a:t>
            </a:r>
            <a:r>
              <a:rPr lang="en-US" sz="1400" dirty="0"/>
              <a:t> of the Ag </a:t>
            </a:r>
            <a:r>
              <a:rPr lang="en-US" sz="1400" dirty="0">
                <a:solidFill>
                  <a:srgbClr val="FF0000"/>
                </a:solidFill>
              </a:rPr>
              <a:t>diffusion</a:t>
            </a:r>
            <a:r>
              <a:rPr lang="en-US" sz="1400" dirty="0"/>
              <a:t> </a:t>
            </a:r>
            <a:r>
              <a:rPr lang="en-US" sz="1400" dirty="0">
                <a:solidFill>
                  <a:srgbClr val="FF0000"/>
                </a:solidFill>
              </a:rPr>
              <a:t>rate</a:t>
            </a:r>
            <a:r>
              <a:rPr lang="en-US" sz="1400" dirty="0"/>
              <a:t> obtained in this experiment is still much </a:t>
            </a:r>
            <a:r>
              <a:rPr lang="en-US" sz="1400" dirty="0">
                <a:solidFill>
                  <a:srgbClr val="FF0000"/>
                </a:solidFill>
              </a:rPr>
              <a:t>lower</a:t>
            </a:r>
            <a:r>
              <a:rPr lang="en-US" sz="1400" dirty="0"/>
              <a:t> than the reported from </a:t>
            </a:r>
            <a:r>
              <a:rPr lang="en-US" sz="1400" dirty="0">
                <a:solidFill>
                  <a:srgbClr val="FF0000"/>
                </a:solidFill>
              </a:rPr>
              <a:t>plate</a:t>
            </a:r>
            <a:r>
              <a:rPr lang="en-US" sz="1400" dirty="0"/>
              <a:t> </a:t>
            </a:r>
            <a:r>
              <a:rPr lang="en-US" sz="1400" dirty="0">
                <a:solidFill>
                  <a:srgbClr val="FF0000"/>
                </a:solidFill>
              </a:rPr>
              <a:t>out</a:t>
            </a:r>
            <a:r>
              <a:rPr lang="en-US" sz="1400" dirty="0"/>
              <a:t>.</a:t>
            </a:r>
          </a:p>
          <a:p>
            <a:pPr lvl="1" algn="just">
              <a:buFont typeface="Courier New" panose="02070309020205020404" pitchFamily="49" charset="0"/>
              <a:buChar char="o"/>
            </a:pPr>
            <a:r>
              <a:rPr lang="en-US" sz="1400" dirty="0"/>
              <a:t>It has been assumed that </a:t>
            </a:r>
            <a:r>
              <a:rPr lang="en-US" sz="1400" dirty="0">
                <a:solidFill>
                  <a:srgbClr val="FF0000"/>
                </a:solidFill>
              </a:rPr>
              <a:t>recrystallization</a:t>
            </a:r>
            <a:r>
              <a:rPr lang="en-US" sz="1400" dirty="0"/>
              <a:t> of the SiC implantation layer may have </a:t>
            </a:r>
            <a:r>
              <a:rPr lang="en-US" sz="1400" dirty="0">
                <a:solidFill>
                  <a:srgbClr val="FF0000"/>
                </a:solidFill>
              </a:rPr>
              <a:t>immobilized</a:t>
            </a:r>
            <a:r>
              <a:rPr lang="en-US" sz="1400" dirty="0"/>
              <a:t> the Ag </a:t>
            </a:r>
            <a:r>
              <a:rPr lang="en-US" sz="1400" dirty="0">
                <a:solidFill>
                  <a:srgbClr val="FF0000"/>
                </a:solidFill>
              </a:rPr>
              <a:t>ions</a:t>
            </a:r>
            <a:r>
              <a:rPr lang="en-US" sz="1400" dirty="0"/>
              <a:t> due to the </a:t>
            </a:r>
            <a:r>
              <a:rPr lang="en-US" sz="1400" dirty="0">
                <a:solidFill>
                  <a:srgbClr val="FF0000"/>
                </a:solidFill>
              </a:rPr>
              <a:t>high</a:t>
            </a:r>
            <a:r>
              <a:rPr lang="en-US" sz="1400" dirty="0"/>
              <a:t> </a:t>
            </a:r>
            <a:r>
              <a:rPr lang="en-US" sz="1400" dirty="0">
                <a:solidFill>
                  <a:srgbClr val="FF0000"/>
                </a:solidFill>
              </a:rPr>
              <a:t>dose</a:t>
            </a:r>
            <a:r>
              <a:rPr lang="en-US" sz="1400" dirty="0"/>
              <a:t> and the </a:t>
            </a:r>
            <a:r>
              <a:rPr lang="en-US" sz="1400" dirty="0">
                <a:solidFill>
                  <a:srgbClr val="FF0000"/>
                </a:solidFill>
              </a:rPr>
              <a:t>high</a:t>
            </a:r>
            <a:r>
              <a:rPr lang="en-US" sz="1400" dirty="0"/>
              <a:t> </a:t>
            </a:r>
            <a:r>
              <a:rPr lang="en-US" sz="1400" dirty="0">
                <a:solidFill>
                  <a:srgbClr val="FF0000"/>
                </a:solidFill>
              </a:rPr>
              <a:t>damage</a:t>
            </a:r>
            <a:r>
              <a:rPr lang="en-US" sz="1400" dirty="0"/>
              <a:t> in this area.</a:t>
            </a:r>
          </a:p>
        </p:txBody>
      </p:sp>
    </p:spTree>
    <p:extLst>
      <p:ext uri="{BB962C8B-B14F-4D97-AF65-F5344CB8AC3E}">
        <p14:creationId xmlns:p14="http://schemas.microsoft.com/office/powerpoint/2010/main" val="1436732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7577C-A860-A24E-BDD5-30A52F26E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06644"/>
            <a:ext cx="8229600" cy="801290"/>
          </a:xfrm>
        </p:spPr>
        <p:txBody>
          <a:bodyPr/>
          <a:lstStyle/>
          <a:p>
            <a:r>
              <a:rPr lang="en-US" dirty="0"/>
              <a:t>Experimental Studies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B37E6F-5926-174E-8391-7BB502478A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126" y="1243266"/>
            <a:ext cx="7876674" cy="641684"/>
          </a:xfrm>
        </p:spPr>
        <p:txBody>
          <a:bodyPr/>
          <a:lstStyle/>
          <a:p>
            <a:pPr marL="0" indent="0">
              <a:buNone/>
            </a:pPr>
            <a:r>
              <a:rPr lang="en-US" sz="1600" dirty="0"/>
              <a:t>2.   To measure Ag release, they placed </a:t>
            </a:r>
            <a:r>
              <a:rPr lang="en-US" sz="1600" dirty="0">
                <a:solidFill>
                  <a:srgbClr val="FF0000"/>
                </a:solidFill>
              </a:rPr>
              <a:t>Ag powder </a:t>
            </a:r>
            <a:r>
              <a:rPr lang="en-US" sz="1600" dirty="0"/>
              <a:t>in a spherical SiC shell and incapsulated with a second deposit SiC layer.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EDDEABE-68B7-0840-A5AC-E271418EC6B1}"/>
              </a:ext>
            </a:extLst>
          </p:cNvPr>
          <p:cNvSpPr txBox="1">
            <a:spLocks/>
          </p:cNvSpPr>
          <p:nvPr/>
        </p:nvSpPr>
        <p:spPr bwMode="auto">
          <a:xfrm>
            <a:off x="497304" y="1849859"/>
            <a:ext cx="8229600" cy="15109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just">
              <a:buFont typeface="Courier New" panose="02070309020205020404" pitchFamily="49" charset="0"/>
              <a:buChar char="o"/>
            </a:pPr>
            <a:r>
              <a:rPr lang="en-US" sz="1400" dirty="0"/>
              <a:t>The extent of the </a:t>
            </a:r>
            <a:r>
              <a:rPr lang="en-US" sz="1400" dirty="0">
                <a:solidFill>
                  <a:srgbClr val="FF0000"/>
                </a:solidFill>
              </a:rPr>
              <a:t>Ag release </a:t>
            </a:r>
            <a:r>
              <a:rPr lang="en-US" sz="1400" dirty="0"/>
              <a:t>has been measured by </a:t>
            </a:r>
            <a:r>
              <a:rPr lang="en-US" sz="1400" dirty="0">
                <a:solidFill>
                  <a:srgbClr val="FF0000"/>
                </a:solidFill>
              </a:rPr>
              <a:t>weighting</a:t>
            </a:r>
            <a:r>
              <a:rPr lang="en-US" sz="1400" dirty="0"/>
              <a:t> the sample before and after thermal exposure.</a:t>
            </a:r>
          </a:p>
          <a:p>
            <a:pPr lvl="1" algn="just">
              <a:buFont typeface="Courier New" panose="02070309020205020404" pitchFamily="49" charset="0"/>
              <a:buChar char="o"/>
            </a:pPr>
            <a:r>
              <a:rPr lang="en-US" sz="1400" dirty="0"/>
              <a:t>The shell design indicated </a:t>
            </a:r>
            <a:r>
              <a:rPr lang="en-US" sz="1400" dirty="0">
                <a:solidFill>
                  <a:srgbClr val="FF0000"/>
                </a:solidFill>
              </a:rPr>
              <a:t>measurable</a:t>
            </a:r>
            <a:r>
              <a:rPr lang="en-US" sz="1400" dirty="0"/>
              <a:t> </a:t>
            </a:r>
            <a:r>
              <a:rPr lang="en-US" sz="1400" dirty="0">
                <a:solidFill>
                  <a:srgbClr val="FF0000"/>
                </a:solidFill>
              </a:rPr>
              <a:t>Ag</a:t>
            </a:r>
            <a:r>
              <a:rPr lang="en-US" sz="1400" dirty="0"/>
              <a:t> had </a:t>
            </a:r>
            <a:r>
              <a:rPr lang="en-US" sz="1400" dirty="0">
                <a:solidFill>
                  <a:srgbClr val="FF0000"/>
                </a:solidFill>
              </a:rPr>
              <a:t>released</a:t>
            </a:r>
            <a:r>
              <a:rPr lang="en-US" sz="1400" dirty="0"/>
              <a:t> from the shell through the SiC, but did </a:t>
            </a:r>
            <a:r>
              <a:rPr lang="en-US" sz="1400" dirty="0">
                <a:solidFill>
                  <a:srgbClr val="FF0000"/>
                </a:solidFill>
              </a:rPr>
              <a:t>not</a:t>
            </a:r>
            <a:r>
              <a:rPr lang="en-US" sz="1400" dirty="0"/>
              <a:t> </a:t>
            </a:r>
            <a:r>
              <a:rPr lang="en-US" sz="1400" dirty="0">
                <a:solidFill>
                  <a:srgbClr val="FF0000"/>
                </a:solidFill>
              </a:rPr>
              <a:t>directly</a:t>
            </a:r>
            <a:r>
              <a:rPr lang="en-US" sz="1400" dirty="0"/>
              <a:t> </a:t>
            </a:r>
            <a:r>
              <a:rPr lang="en-US" sz="1400" dirty="0">
                <a:solidFill>
                  <a:srgbClr val="FF0000"/>
                </a:solidFill>
              </a:rPr>
              <a:t>observe</a:t>
            </a:r>
            <a:r>
              <a:rPr lang="en-US" sz="1400" dirty="0"/>
              <a:t> Ag in the </a:t>
            </a:r>
            <a:r>
              <a:rPr lang="en-US" sz="1400" dirty="0">
                <a:solidFill>
                  <a:srgbClr val="FF0000"/>
                </a:solidFill>
              </a:rPr>
              <a:t>SiC</a:t>
            </a:r>
            <a:r>
              <a:rPr lang="en-US" sz="1400" dirty="0"/>
              <a:t> layers.</a:t>
            </a:r>
          </a:p>
          <a:p>
            <a:pPr lvl="1" algn="just">
              <a:buFont typeface="Courier New" panose="02070309020205020404" pitchFamily="49" charset="0"/>
              <a:buChar char="o"/>
            </a:pPr>
            <a:r>
              <a:rPr lang="en-US" sz="1400" dirty="0"/>
              <a:t>Authors conclude that </a:t>
            </a:r>
            <a:r>
              <a:rPr lang="en-US" sz="1400" dirty="0">
                <a:solidFill>
                  <a:srgbClr val="FF0000"/>
                </a:solidFill>
              </a:rPr>
              <a:t>Ag release </a:t>
            </a:r>
            <a:r>
              <a:rPr lang="en-US" sz="1400" dirty="0"/>
              <a:t>is due to </a:t>
            </a:r>
            <a:r>
              <a:rPr lang="en-US" sz="1400" dirty="0">
                <a:solidFill>
                  <a:srgbClr val="FF0000"/>
                </a:solidFill>
              </a:rPr>
              <a:t>vapor transport </a:t>
            </a:r>
            <a:r>
              <a:rPr lang="en-US" sz="1400" dirty="0"/>
              <a:t>mechanism along the microcracks in the SiC layer.</a:t>
            </a:r>
          </a:p>
          <a:p>
            <a:pPr lvl="1" algn="just">
              <a:buFont typeface="Courier New" panose="02070309020205020404" pitchFamily="49" charset="0"/>
              <a:buChar char="o"/>
            </a:pPr>
            <a:endParaRPr lang="en-US" sz="14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2DA04C5-6F09-254F-93C7-0AE2C7BA7E33}"/>
              </a:ext>
            </a:extLst>
          </p:cNvPr>
          <p:cNvSpPr txBox="1">
            <a:spLocks/>
          </p:cNvSpPr>
          <p:nvPr/>
        </p:nvSpPr>
        <p:spPr bwMode="auto">
          <a:xfrm>
            <a:off x="457200" y="3385576"/>
            <a:ext cx="8229600" cy="13161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The same result has been obtained in the study by Xiao </a:t>
            </a:r>
            <a:r>
              <a:rPr lang="en-US" sz="1600" i="1" dirty="0"/>
              <a:t>et al</a:t>
            </a:r>
            <a:r>
              <a:rPr lang="en-US" sz="1600" dirty="0"/>
              <a:t>. who investigated the Ag diffusion in SiC using ion implantation in </a:t>
            </a:r>
            <a:r>
              <a:rPr lang="en-US" sz="1600" dirty="0">
                <a:solidFill>
                  <a:srgbClr val="FF0000"/>
                </a:solidFill>
              </a:rPr>
              <a:t>single crystals </a:t>
            </a:r>
            <a:r>
              <a:rPr lang="en-US" sz="1600" dirty="0"/>
              <a:t>4H-SiC.</a:t>
            </a:r>
          </a:p>
          <a:p>
            <a:pPr lvl="1" algn="just">
              <a:buFont typeface="Courier New" panose="02070309020205020404" pitchFamily="49" charset="0"/>
              <a:buChar char="o"/>
            </a:pPr>
            <a:r>
              <a:rPr lang="en-US" sz="1400" dirty="0"/>
              <a:t>It was concluded that Ag desorption from the surface and not diffusion is the dominant mechanism at elevated temperatures and the Ag transport was due to nano-pore or micro-crack transport.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652570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  <p:bldP spid="5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20D437-CF59-E341-B9E4-E3905E2E52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0422" y="1299410"/>
            <a:ext cx="5438273" cy="3521242"/>
          </a:xfrm>
        </p:spPr>
        <p:txBody>
          <a:bodyPr/>
          <a:lstStyle/>
          <a:p>
            <a:r>
              <a:rPr lang="en-US" sz="1600" dirty="0"/>
              <a:t>On the other hand, a study by Friedland </a:t>
            </a:r>
            <a:r>
              <a:rPr lang="en-US" sz="1600" i="1" dirty="0"/>
              <a:t>et al</a:t>
            </a:r>
            <a:r>
              <a:rPr lang="en-US" sz="1600" dirty="0"/>
              <a:t>. on two SiC substrates, </a:t>
            </a:r>
            <a:r>
              <a:rPr lang="en-US" sz="1600" dirty="0">
                <a:solidFill>
                  <a:srgbClr val="FF0000"/>
                </a:solidFill>
              </a:rPr>
              <a:t>polycrystalline SiC </a:t>
            </a:r>
            <a:r>
              <a:rPr lang="en-US" sz="1600" dirty="0"/>
              <a:t>and </a:t>
            </a:r>
            <a:r>
              <a:rPr lang="en-US" sz="1600" dirty="0">
                <a:solidFill>
                  <a:srgbClr val="FF0000"/>
                </a:solidFill>
              </a:rPr>
              <a:t>single crystal 6H-SiC</a:t>
            </a:r>
            <a:r>
              <a:rPr lang="en-US" sz="1600" dirty="0"/>
              <a:t> using ion implantation observed a difference in the Ag diffusion between these two materials.</a:t>
            </a:r>
          </a:p>
          <a:p>
            <a:pPr lvl="1"/>
            <a:r>
              <a:rPr lang="en-US" sz="1400" dirty="0"/>
              <a:t>In the </a:t>
            </a:r>
            <a:r>
              <a:rPr lang="en-US" sz="1400" dirty="0">
                <a:solidFill>
                  <a:srgbClr val="FF0000"/>
                </a:solidFill>
              </a:rPr>
              <a:t>polycrystalline</a:t>
            </a:r>
            <a:r>
              <a:rPr lang="en-US" sz="1400" dirty="0"/>
              <a:t> SiC, an implantation </a:t>
            </a:r>
            <a:r>
              <a:rPr lang="en-US" sz="1400" dirty="0">
                <a:solidFill>
                  <a:srgbClr val="FF0000"/>
                </a:solidFill>
              </a:rPr>
              <a:t>peak</a:t>
            </a:r>
            <a:r>
              <a:rPr lang="en-US" sz="1400" dirty="0"/>
              <a:t> </a:t>
            </a:r>
            <a:r>
              <a:rPr lang="en-US" sz="1400" dirty="0">
                <a:solidFill>
                  <a:srgbClr val="FF0000"/>
                </a:solidFill>
              </a:rPr>
              <a:t>broadening</a:t>
            </a:r>
            <a:r>
              <a:rPr lang="en-US" sz="1400" dirty="0"/>
              <a:t> has been observed.</a:t>
            </a:r>
          </a:p>
          <a:p>
            <a:pPr lvl="1"/>
            <a:r>
              <a:rPr lang="en-US" sz="1400" dirty="0"/>
              <a:t>In the </a:t>
            </a:r>
            <a:r>
              <a:rPr lang="en-US" sz="1400" dirty="0">
                <a:solidFill>
                  <a:srgbClr val="FF0000"/>
                </a:solidFill>
              </a:rPr>
              <a:t>single</a:t>
            </a:r>
            <a:r>
              <a:rPr lang="en-US" sz="1400" dirty="0"/>
              <a:t> </a:t>
            </a:r>
            <a:r>
              <a:rPr lang="en-US" sz="1400" dirty="0">
                <a:solidFill>
                  <a:srgbClr val="FF0000"/>
                </a:solidFill>
              </a:rPr>
              <a:t>crystal</a:t>
            </a:r>
            <a:r>
              <a:rPr lang="en-US" sz="1400" dirty="0"/>
              <a:t>, </a:t>
            </a:r>
            <a:r>
              <a:rPr lang="en-US" sz="1400" dirty="0">
                <a:solidFill>
                  <a:srgbClr val="FF0000"/>
                </a:solidFill>
              </a:rPr>
              <a:t>no</a:t>
            </a:r>
            <a:r>
              <a:rPr lang="en-US" sz="1400" dirty="0"/>
              <a:t> significant </a:t>
            </a:r>
            <a:r>
              <a:rPr lang="en-US" sz="1400" dirty="0">
                <a:solidFill>
                  <a:srgbClr val="FF0000"/>
                </a:solidFill>
              </a:rPr>
              <a:t>change</a:t>
            </a:r>
            <a:r>
              <a:rPr lang="en-US" sz="1400" dirty="0"/>
              <a:t> in the Ag concentration has been observed.</a:t>
            </a:r>
          </a:p>
          <a:p>
            <a:pPr lvl="1"/>
            <a:r>
              <a:rPr lang="en-US" sz="1400" dirty="0"/>
              <a:t>These observations suggest that the </a:t>
            </a:r>
            <a:r>
              <a:rPr lang="en-US" sz="1400" dirty="0">
                <a:solidFill>
                  <a:srgbClr val="FF0000"/>
                </a:solidFill>
              </a:rPr>
              <a:t>GBs</a:t>
            </a:r>
            <a:r>
              <a:rPr lang="en-US" sz="1400" dirty="0"/>
              <a:t> play a role in the Ag transport.</a:t>
            </a:r>
          </a:p>
          <a:p>
            <a:r>
              <a:rPr lang="en-US" sz="1600" dirty="0"/>
              <a:t>Another experiment investigated the Ag transport using </a:t>
            </a:r>
            <a:r>
              <a:rPr lang="en-US" sz="1600" dirty="0">
                <a:solidFill>
                  <a:srgbClr val="FF0000"/>
                </a:solidFill>
              </a:rPr>
              <a:t>SiC/Ag/SiC sandwich </a:t>
            </a:r>
            <a:r>
              <a:rPr lang="en-US" sz="1600" dirty="0"/>
              <a:t>(diffusion couples).</a:t>
            </a:r>
          </a:p>
          <a:p>
            <a:pPr lvl="1"/>
            <a:r>
              <a:rPr lang="en-US" sz="1400" dirty="0"/>
              <a:t>Transport of Ag is indicated by identifying </a:t>
            </a:r>
            <a:r>
              <a:rPr lang="en-US" sz="1400" dirty="0">
                <a:solidFill>
                  <a:srgbClr val="FF0000"/>
                </a:solidFill>
              </a:rPr>
              <a:t>Ag precipitates along GBs</a:t>
            </a:r>
            <a:r>
              <a:rPr lang="en-US" sz="1400" dirty="0"/>
              <a:t> throughout the SiC layer.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D84B9F2-AF1B-8744-9621-971013B4B3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38728"/>
            <a:ext cx="8229600" cy="801290"/>
          </a:xfrm>
        </p:spPr>
        <p:txBody>
          <a:bodyPr/>
          <a:lstStyle/>
          <a:p>
            <a:r>
              <a:rPr lang="en-US" dirty="0"/>
              <a:t>Experimental Studies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E0F1A7-AF19-EE47-A2A0-9990D5CD19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3285" y="1685824"/>
            <a:ext cx="3089107" cy="2981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495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theme/theme1.xml><?xml version="1.0" encoding="utf-8"?>
<a:theme xmlns:a="http://schemas.openxmlformats.org/drawingml/2006/main" name="NCStateU-horizontal-left-logo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ncstate-ppt-template-16x9-horizontal-left-brick" id="{D02DE6A4-0F46-424F-BD91-9688D7A67482}" vid="{1861E6DB-FF12-854A-8A96-64E01B46F60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NCStateU-horizontal-left-logo</Template>
  <TotalTime>2638</TotalTime>
  <Words>1653</Words>
  <Application>Microsoft Macintosh PowerPoint</Application>
  <PresentationFormat>On-screen Show (16:9)</PresentationFormat>
  <Paragraphs>128</Paragraphs>
  <Slides>18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Courier New</vt:lpstr>
      <vt:lpstr>NCStateU-horizontal-left-logo</vt:lpstr>
      <vt:lpstr>The Role and Effect of Sliver on SiC in TRISO Particles</vt:lpstr>
      <vt:lpstr>Outline</vt:lpstr>
      <vt:lpstr>Introduction</vt:lpstr>
      <vt:lpstr>Fission Product/Coating Layer Chemical Interaction</vt:lpstr>
      <vt:lpstr>Why Silver?</vt:lpstr>
      <vt:lpstr>Ag Transport</vt:lpstr>
      <vt:lpstr>Experimental Studies</vt:lpstr>
      <vt:lpstr>Experimental Studies</vt:lpstr>
      <vt:lpstr>Experimental Studies</vt:lpstr>
      <vt:lpstr>Computational Studies</vt:lpstr>
      <vt:lpstr>Studies Summary</vt:lpstr>
      <vt:lpstr>US Vs. German Fuel</vt:lpstr>
      <vt:lpstr>US Vs. German Fuel</vt:lpstr>
      <vt:lpstr>US Vs. German Fuel</vt:lpstr>
      <vt:lpstr>Effect of Fuel Kernel</vt:lpstr>
      <vt:lpstr>Conclusion</vt:lpstr>
      <vt:lpstr>Questions?</vt:lpstr>
      <vt:lpstr>Why Silver!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Role and Effect of Sliver on SiC in TRISO Particles</dc:title>
  <dc:creator>Mahmoud Hawary</dc:creator>
  <cp:lastModifiedBy>Benjamin W. Beeler</cp:lastModifiedBy>
  <cp:revision>8</cp:revision>
  <dcterms:created xsi:type="dcterms:W3CDTF">2021-09-14T03:17:31Z</dcterms:created>
  <dcterms:modified xsi:type="dcterms:W3CDTF">2021-09-21T16:56:05Z</dcterms:modified>
</cp:coreProperties>
</file>